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73"/>
  </p:notesMasterIdLst>
  <p:sldIdLst>
    <p:sldId id="333" r:id="rId5"/>
    <p:sldId id="313" r:id="rId6"/>
    <p:sldId id="258" r:id="rId7"/>
    <p:sldId id="318" r:id="rId8"/>
    <p:sldId id="262" r:id="rId9"/>
    <p:sldId id="321" r:id="rId10"/>
    <p:sldId id="329" r:id="rId11"/>
    <p:sldId id="263" r:id="rId12"/>
    <p:sldId id="268" r:id="rId13"/>
    <p:sldId id="330" r:id="rId14"/>
    <p:sldId id="269" r:id="rId15"/>
    <p:sldId id="273" r:id="rId16"/>
    <p:sldId id="275" r:id="rId17"/>
    <p:sldId id="274" r:id="rId18"/>
    <p:sldId id="270" r:id="rId19"/>
    <p:sldId id="271" r:id="rId20"/>
    <p:sldId id="314" r:id="rId21"/>
    <p:sldId id="276" r:id="rId22"/>
    <p:sldId id="278" r:id="rId23"/>
    <p:sldId id="279" r:id="rId24"/>
    <p:sldId id="280" r:id="rId25"/>
    <p:sldId id="281" r:id="rId26"/>
    <p:sldId id="282" r:id="rId27"/>
    <p:sldId id="283" r:id="rId28"/>
    <p:sldId id="304" r:id="rId29"/>
    <p:sldId id="305" r:id="rId30"/>
    <p:sldId id="306" r:id="rId31"/>
    <p:sldId id="325" r:id="rId32"/>
    <p:sldId id="307" r:id="rId33"/>
    <p:sldId id="308" r:id="rId34"/>
    <p:sldId id="331" r:id="rId35"/>
    <p:sldId id="284" r:id="rId36"/>
    <p:sldId id="285" r:id="rId37"/>
    <p:sldId id="309" r:id="rId38"/>
    <p:sldId id="286" r:id="rId39"/>
    <p:sldId id="326" r:id="rId40"/>
    <p:sldId id="327" r:id="rId41"/>
    <p:sldId id="289" r:id="rId42"/>
    <p:sldId id="287" r:id="rId43"/>
    <p:sldId id="288" r:id="rId44"/>
    <p:sldId id="302" r:id="rId45"/>
    <p:sldId id="316" r:id="rId46"/>
    <p:sldId id="319" r:id="rId47"/>
    <p:sldId id="332" r:id="rId48"/>
    <p:sldId id="328" r:id="rId49"/>
    <p:sldId id="310" r:id="rId50"/>
    <p:sldId id="290" r:id="rId51"/>
    <p:sldId id="291" r:id="rId52"/>
    <p:sldId id="292" r:id="rId53"/>
    <p:sldId id="311" r:id="rId54"/>
    <p:sldId id="293" r:id="rId55"/>
    <p:sldId id="312" r:id="rId56"/>
    <p:sldId id="294" r:id="rId57"/>
    <p:sldId id="303" r:id="rId58"/>
    <p:sldId id="264" r:id="rId59"/>
    <p:sldId id="295" r:id="rId60"/>
    <p:sldId id="315" r:id="rId61"/>
    <p:sldId id="323" r:id="rId62"/>
    <p:sldId id="265" r:id="rId63"/>
    <p:sldId id="299" r:id="rId64"/>
    <p:sldId id="296" r:id="rId65"/>
    <p:sldId id="266" r:id="rId66"/>
    <p:sldId id="317" r:id="rId67"/>
    <p:sldId id="267" r:id="rId68"/>
    <p:sldId id="300" r:id="rId69"/>
    <p:sldId id="320" r:id="rId70"/>
    <p:sldId id="322" r:id="rId71"/>
    <p:sldId id="324" r:id="rId72"/>
  </p:sldIdLst>
  <p:sldSz cx="12192000" cy="6858000"/>
  <p:notesSz cx="6797675" cy="9926638"/>
  <p:defaultTex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E40B1D9-3F8B-4951-8B57-4D421852BC08}" v="13" dt="2026-04-29T12:26:40.19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5661" autoAdjust="0"/>
  </p:normalViewPr>
  <p:slideViewPr>
    <p:cSldViewPr snapToGrid="0">
      <p:cViewPr varScale="1">
        <p:scale>
          <a:sx n="88" d="100"/>
          <a:sy n="88" d="100"/>
        </p:scale>
        <p:origin x="1386"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presProps" Target="presProps.xml"/><Relationship Id="rId79" Type="http://schemas.microsoft.com/office/2015/10/relationships/revisionInfo" Target="revisionInfo.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notesMaster" Target="notesMasters/notesMaster1.xml"/><Relationship Id="rId78"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ichel Janssens" userId="a1726784-6ee6-4bd9-bf1b-efde5c0b3369" providerId="ADAL" clId="{FA7AACE1-F29D-4A34-AAA6-F58EF9A41799}"/>
    <pc:docChg chg="custSel modSld">
      <pc:chgData name="Michel Janssens" userId="a1726784-6ee6-4bd9-bf1b-efde5c0b3369" providerId="ADAL" clId="{FA7AACE1-F29D-4A34-AAA6-F58EF9A41799}" dt="2026-04-29T12:28:51.149" v="77" actId="20577"/>
      <pc:docMkLst>
        <pc:docMk/>
      </pc:docMkLst>
      <pc:sldChg chg="modSp mod">
        <pc:chgData name="Michel Janssens" userId="a1726784-6ee6-4bd9-bf1b-efde5c0b3369" providerId="ADAL" clId="{FA7AACE1-F29D-4A34-AAA6-F58EF9A41799}" dt="2026-04-29T12:15:20.041" v="41" actId="20577"/>
        <pc:sldMkLst>
          <pc:docMk/>
          <pc:sldMk cId="926188499" sldId="270"/>
        </pc:sldMkLst>
        <pc:spChg chg="mod">
          <ac:chgData name="Michel Janssens" userId="a1726784-6ee6-4bd9-bf1b-efde5c0b3369" providerId="ADAL" clId="{FA7AACE1-F29D-4A34-AAA6-F58EF9A41799}" dt="2026-04-29T12:15:20.041" v="41" actId="20577"/>
          <ac:spMkLst>
            <pc:docMk/>
            <pc:sldMk cId="926188499" sldId="270"/>
            <ac:spMk id="6" creationId="{41F2FB2E-4D74-6F28-A3E1-813E9B74614A}"/>
          </ac:spMkLst>
        </pc:spChg>
      </pc:sldChg>
      <pc:sldChg chg="modSp mod">
        <pc:chgData name="Michel Janssens" userId="a1726784-6ee6-4bd9-bf1b-efde5c0b3369" providerId="ADAL" clId="{FA7AACE1-F29D-4A34-AAA6-F58EF9A41799}" dt="2026-04-29T12:16:13.353" v="42" actId="1076"/>
        <pc:sldMkLst>
          <pc:docMk/>
          <pc:sldMk cId="2242139727" sldId="278"/>
        </pc:sldMkLst>
        <pc:picChg chg="mod">
          <ac:chgData name="Michel Janssens" userId="a1726784-6ee6-4bd9-bf1b-efde5c0b3369" providerId="ADAL" clId="{FA7AACE1-F29D-4A34-AAA6-F58EF9A41799}" dt="2026-04-29T12:16:13.353" v="42" actId="1076"/>
          <ac:picMkLst>
            <pc:docMk/>
            <pc:sldMk cId="2242139727" sldId="278"/>
            <ac:picMk id="6" creationId="{9FA014DE-5A5A-EFB3-1698-A8BC58539C25}"/>
          </ac:picMkLst>
        </pc:picChg>
      </pc:sldChg>
      <pc:sldChg chg="addSp modSp mod">
        <pc:chgData name="Michel Janssens" userId="a1726784-6ee6-4bd9-bf1b-efde5c0b3369" providerId="ADAL" clId="{FA7AACE1-F29D-4A34-AAA6-F58EF9A41799}" dt="2026-04-29T09:04:32.258" v="4"/>
        <pc:sldMkLst>
          <pc:docMk/>
          <pc:sldMk cId="2430518697" sldId="281"/>
        </pc:sldMkLst>
        <pc:picChg chg="add mod">
          <ac:chgData name="Michel Janssens" userId="a1726784-6ee6-4bd9-bf1b-efde5c0b3369" providerId="ADAL" clId="{FA7AACE1-F29D-4A34-AAA6-F58EF9A41799}" dt="2026-04-29T09:04:32.258" v="4"/>
          <ac:picMkLst>
            <pc:docMk/>
            <pc:sldMk cId="2430518697" sldId="281"/>
            <ac:picMk id="7" creationId="{4B01EB71-5BFF-96C8-193D-D36F83777183}"/>
          </ac:picMkLst>
        </pc:picChg>
      </pc:sldChg>
      <pc:sldChg chg="addSp modSp">
        <pc:chgData name="Michel Janssens" userId="a1726784-6ee6-4bd9-bf1b-efde5c0b3369" providerId="ADAL" clId="{FA7AACE1-F29D-4A34-AAA6-F58EF9A41799}" dt="2026-04-29T09:06:24.709" v="10"/>
        <pc:sldMkLst>
          <pc:docMk/>
          <pc:sldMk cId="2139885101" sldId="287"/>
        </pc:sldMkLst>
        <pc:picChg chg="add mod">
          <ac:chgData name="Michel Janssens" userId="a1726784-6ee6-4bd9-bf1b-efde5c0b3369" providerId="ADAL" clId="{FA7AACE1-F29D-4A34-AAA6-F58EF9A41799}" dt="2026-04-29T09:06:24.709" v="10"/>
          <ac:picMkLst>
            <pc:docMk/>
            <pc:sldMk cId="2139885101" sldId="287"/>
            <ac:picMk id="3" creationId="{5216F8C4-E8FC-72B8-0BA1-F3C0C76D4983}"/>
          </ac:picMkLst>
        </pc:picChg>
      </pc:sldChg>
      <pc:sldChg chg="addSp modSp mod">
        <pc:chgData name="Michel Janssens" userId="a1726784-6ee6-4bd9-bf1b-efde5c0b3369" providerId="ADAL" clId="{FA7AACE1-F29D-4A34-AAA6-F58EF9A41799}" dt="2026-04-29T12:24:49.016" v="46"/>
        <pc:sldMkLst>
          <pc:docMk/>
          <pc:sldMk cId="4287722748" sldId="295"/>
        </pc:sldMkLst>
        <pc:picChg chg="add mod">
          <ac:chgData name="Michel Janssens" userId="a1726784-6ee6-4bd9-bf1b-efde5c0b3369" providerId="ADAL" clId="{FA7AACE1-F29D-4A34-AAA6-F58EF9A41799}" dt="2026-04-29T12:24:49.016" v="46"/>
          <ac:picMkLst>
            <pc:docMk/>
            <pc:sldMk cId="4287722748" sldId="295"/>
            <ac:picMk id="3" creationId="{A111BB55-4515-1E17-3C9F-A0C95FA23BC9}"/>
          </ac:picMkLst>
        </pc:picChg>
      </pc:sldChg>
      <pc:sldChg chg="addSp modSp mod">
        <pc:chgData name="Michel Janssens" userId="a1726784-6ee6-4bd9-bf1b-efde5c0b3369" providerId="ADAL" clId="{FA7AACE1-F29D-4A34-AAA6-F58EF9A41799}" dt="2026-04-29T12:26:40.196" v="51"/>
        <pc:sldMkLst>
          <pc:docMk/>
          <pc:sldMk cId="1147894782" sldId="299"/>
        </pc:sldMkLst>
        <pc:picChg chg="add mod">
          <ac:chgData name="Michel Janssens" userId="a1726784-6ee6-4bd9-bf1b-efde5c0b3369" providerId="ADAL" clId="{FA7AACE1-F29D-4A34-AAA6-F58EF9A41799}" dt="2026-04-29T12:26:40.196" v="51"/>
          <ac:picMkLst>
            <pc:docMk/>
            <pc:sldMk cId="1147894782" sldId="299"/>
            <ac:picMk id="2" creationId="{2F6126BB-2A51-76F9-CFDD-A92EB655EFE9}"/>
          </ac:picMkLst>
        </pc:picChg>
      </pc:sldChg>
      <pc:sldChg chg="modSp mod">
        <pc:chgData name="Michel Janssens" userId="a1726784-6ee6-4bd9-bf1b-efde5c0b3369" providerId="ADAL" clId="{FA7AACE1-F29D-4A34-AAA6-F58EF9A41799}" dt="2026-04-29T09:07:42.172" v="11" actId="20577"/>
        <pc:sldMkLst>
          <pc:docMk/>
          <pc:sldMk cId="2874167366" sldId="300"/>
        </pc:sldMkLst>
        <pc:spChg chg="mod">
          <ac:chgData name="Michel Janssens" userId="a1726784-6ee6-4bd9-bf1b-efde5c0b3369" providerId="ADAL" clId="{FA7AACE1-F29D-4A34-AAA6-F58EF9A41799}" dt="2026-04-29T09:07:42.172" v="11" actId="20577"/>
          <ac:spMkLst>
            <pc:docMk/>
            <pc:sldMk cId="2874167366" sldId="300"/>
            <ac:spMk id="5" creationId="{A017CD4F-6FAB-DC7C-286E-54C77517B073}"/>
          </ac:spMkLst>
        </pc:spChg>
      </pc:sldChg>
      <pc:sldChg chg="modSp mod">
        <pc:chgData name="Michel Janssens" userId="a1726784-6ee6-4bd9-bf1b-efde5c0b3369" providerId="ADAL" clId="{FA7AACE1-F29D-4A34-AAA6-F58EF9A41799}" dt="2026-04-29T12:28:20.719" v="52" actId="1076"/>
        <pc:sldMkLst>
          <pc:docMk/>
          <pc:sldMk cId="1412025055" sldId="320"/>
        </pc:sldMkLst>
        <pc:spChg chg="mod">
          <ac:chgData name="Michel Janssens" userId="a1726784-6ee6-4bd9-bf1b-efde5c0b3369" providerId="ADAL" clId="{FA7AACE1-F29D-4A34-AAA6-F58EF9A41799}" dt="2026-04-29T12:28:20.719" v="52" actId="1076"/>
          <ac:spMkLst>
            <pc:docMk/>
            <pc:sldMk cId="1412025055" sldId="320"/>
            <ac:spMk id="5" creationId="{C68A5190-C1F9-D666-CAED-C067DB64D9EF}"/>
          </ac:spMkLst>
        </pc:spChg>
      </pc:sldChg>
      <pc:sldChg chg="modSp mod">
        <pc:chgData name="Michel Janssens" userId="a1726784-6ee6-4bd9-bf1b-efde5c0b3369" providerId="ADAL" clId="{FA7AACE1-F29D-4A34-AAA6-F58EF9A41799}" dt="2026-04-29T12:28:51.149" v="77" actId="20577"/>
        <pc:sldMkLst>
          <pc:docMk/>
          <pc:sldMk cId="2016868010" sldId="324"/>
        </pc:sldMkLst>
        <pc:spChg chg="mod">
          <ac:chgData name="Michel Janssens" userId="a1726784-6ee6-4bd9-bf1b-efde5c0b3369" providerId="ADAL" clId="{FA7AACE1-F29D-4A34-AAA6-F58EF9A41799}" dt="2026-04-29T12:28:51.149" v="77" actId="20577"/>
          <ac:spMkLst>
            <pc:docMk/>
            <pc:sldMk cId="2016868010" sldId="324"/>
            <ac:spMk id="3" creationId="{1F38D66A-681B-308A-1063-2C39EB346912}"/>
          </ac:spMkLst>
        </pc:spChg>
      </pc:sldChg>
      <pc:sldChg chg="addSp modSp mod">
        <pc:chgData name="Michel Janssens" userId="a1726784-6ee6-4bd9-bf1b-efde5c0b3369" providerId="ADAL" clId="{FA7AACE1-F29D-4A34-AAA6-F58EF9A41799}" dt="2026-04-29T09:05:45.312" v="8"/>
        <pc:sldMkLst>
          <pc:docMk/>
          <pc:sldMk cId="2509327515" sldId="327"/>
        </pc:sldMkLst>
        <pc:picChg chg="add mod">
          <ac:chgData name="Michel Janssens" userId="a1726784-6ee6-4bd9-bf1b-efde5c0b3369" providerId="ADAL" clId="{FA7AACE1-F29D-4A34-AAA6-F58EF9A41799}" dt="2026-04-29T09:05:45.312" v="8"/>
          <ac:picMkLst>
            <pc:docMk/>
            <pc:sldMk cId="2509327515" sldId="327"/>
            <ac:picMk id="3" creationId="{746E4C32-A54F-ED7B-F739-0BF34E4714AD}"/>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E148B64-BC5D-47F0-8352-F30B09D6DDC1}" type="doc">
      <dgm:prSet loTypeId="urn:microsoft.com/office/officeart/2005/8/layout/default" loCatId="list" qsTypeId="urn:microsoft.com/office/officeart/2005/8/quickstyle/simple1" qsCatId="simple" csTypeId="urn:microsoft.com/office/officeart/2005/8/colors/colorful1" csCatId="colorful" phldr="1"/>
      <dgm:spPr/>
      <dgm:t>
        <a:bodyPr/>
        <a:lstStyle/>
        <a:p>
          <a:endParaRPr lang="en-US"/>
        </a:p>
      </dgm:t>
    </dgm:pt>
    <dgm:pt modelId="{86ABB956-AD5B-4869-9838-5591E3624A51}">
      <dgm:prSet/>
      <dgm:spPr/>
      <dgm:t>
        <a:bodyPr/>
        <a:lstStyle/>
        <a:p>
          <a:r>
            <a:rPr lang="nl-BE" dirty="0"/>
            <a:t>Relevante en betrouwbare bronnen</a:t>
          </a:r>
          <a:endParaRPr lang="en-US" dirty="0"/>
        </a:p>
      </dgm:t>
    </dgm:pt>
    <dgm:pt modelId="{2742A176-C321-480A-A375-454DB46041E8}" type="parTrans" cxnId="{04EB88E2-34B7-449E-81EA-EF44882AD577}">
      <dgm:prSet/>
      <dgm:spPr/>
      <dgm:t>
        <a:bodyPr/>
        <a:lstStyle/>
        <a:p>
          <a:endParaRPr lang="en-US"/>
        </a:p>
      </dgm:t>
    </dgm:pt>
    <dgm:pt modelId="{0F1B7792-9541-4D63-9728-70420C9EBA4E}" type="sibTrans" cxnId="{04EB88E2-34B7-449E-81EA-EF44882AD577}">
      <dgm:prSet/>
      <dgm:spPr/>
      <dgm:t>
        <a:bodyPr/>
        <a:lstStyle/>
        <a:p>
          <a:endParaRPr lang="en-US"/>
        </a:p>
      </dgm:t>
    </dgm:pt>
    <dgm:pt modelId="{15D6926F-9716-49DB-BC66-2CCF38437705}">
      <dgm:prSet/>
      <dgm:spPr/>
      <dgm:t>
        <a:bodyPr/>
        <a:lstStyle/>
        <a:p>
          <a:r>
            <a:rPr lang="nl-BE" dirty="0"/>
            <a:t>Voldoende diepgang</a:t>
          </a:r>
          <a:endParaRPr lang="en-US" dirty="0"/>
        </a:p>
      </dgm:t>
    </dgm:pt>
    <dgm:pt modelId="{70B43E77-6CB9-46B5-8CFF-237884F2927C}" type="parTrans" cxnId="{269BB1D9-4EC7-45CD-B057-DBDCBE879560}">
      <dgm:prSet/>
      <dgm:spPr/>
      <dgm:t>
        <a:bodyPr/>
        <a:lstStyle/>
        <a:p>
          <a:endParaRPr lang="en-US"/>
        </a:p>
      </dgm:t>
    </dgm:pt>
    <dgm:pt modelId="{32AA8835-13D6-4E5C-81C8-3681FA8673C8}" type="sibTrans" cxnId="{269BB1D9-4EC7-45CD-B057-DBDCBE879560}">
      <dgm:prSet/>
      <dgm:spPr/>
      <dgm:t>
        <a:bodyPr/>
        <a:lstStyle/>
        <a:p>
          <a:endParaRPr lang="en-US"/>
        </a:p>
      </dgm:t>
    </dgm:pt>
    <dgm:pt modelId="{06F08203-399B-4E1E-B431-2D0C16B97A65}">
      <dgm:prSet/>
      <dgm:spPr/>
      <dgm:t>
        <a:bodyPr/>
        <a:lstStyle/>
        <a:p>
          <a:r>
            <a:rPr lang="nl-BE" dirty="0"/>
            <a:t>Kritisch zijn voor bronnen </a:t>
          </a:r>
          <a:endParaRPr lang="en-US" dirty="0"/>
        </a:p>
      </dgm:t>
    </dgm:pt>
    <dgm:pt modelId="{DD5F21C4-6325-43E3-985E-C94205D37667}" type="parTrans" cxnId="{3EBE10C9-A3B4-4672-A8D5-B7F1D467F126}">
      <dgm:prSet/>
      <dgm:spPr/>
      <dgm:t>
        <a:bodyPr/>
        <a:lstStyle/>
        <a:p>
          <a:endParaRPr lang="en-US"/>
        </a:p>
      </dgm:t>
    </dgm:pt>
    <dgm:pt modelId="{F8B399A3-B6B9-49F2-9F47-D2FF73E058A4}" type="sibTrans" cxnId="{3EBE10C9-A3B4-4672-A8D5-B7F1D467F126}">
      <dgm:prSet/>
      <dgm:spPr/>
      <dgm:t>
        <a:bodyPr/>
        <a:lstStyle/>
        <a:p>
          <a:endParaRPr lang="en-US"/>
        </a:p>
      </dgm:t>
    </dgm:pt>
    <dgm:pt modelId="{FDA281EF-949B-4C2B-81D2-9C5A82079B0B}">
      <dgm:prSet/>
      <dgm:spPr/>
      <dgm:t>
        <a:bodyPr/>
        <a:lstStyle/>
        <a:p>
          <a:r>
            <a:rPr lang="nl-BE" dirty="0"/>
            <a:t>cf. sociale media, AI (klopt bericht?)</a:t>
          </a:r>
          <a:endParaRPr lang="en-US" dirty="0"/>
        </a:p>
      </dgm:t>
    </dgm:pt>
    <dgm:pt modelId="{4EF28F83-E0D1-4BB6-BA1E-11B57D3C6A4B}" type="parTrans" cxnId="{EC8EECDE-6B8A-476F-A890-2906AAB8B8EF}">
      <dgm:prSet/>
      <dgm:spPr/>
      <dgm:t>
        <a:bodyPr/>
        <a:lstStyle/>
        <a:p>
          <a:endParaRPr lang="en-US"/>
        </a:p>
      </dgm:t>
    </dgm:pt>
    <dgm:pt modelId="{697B761F-334B-4588-B9E4-DEC59DE5222D}" type="sibTrans" cxnId="{EC8EECDE-6B8A-476F-A890-2906AAB8B8EF}">
      <dgm:prSet/>
      <dgm:spPr/>
      <dgm:t>
        <a:bodyPr/>
        <a:lstStyle/>
        <a:p>
          <a:endParaRPr lang="en-US"/>
        </a:p>
      </dgm:t>
    </dgm:pt>
    <dgm:pt modelId="{71877A6E-C579-4855-937D-93FFF8DD7A67}">
      <dgm:prSet/>
      <dgm:spPr/>
      <dgm:t>
        <a:bodyPr/>
        <a:lstStyle/>
        <a:p>
          <a:r>
            <a:rPr lang="nl-BE" dirty="0"/>
            <a:t>Combinatie woord-beeld</a:t>
          </a:r>
          <a:endParaRPr lang="en-US" dirty="0"/>
        </a:p>
      </dgm:t>
    </dgm:pt>
    <dgm:pt modelId="{2DC82045-241C-4B20-A8B1-5FE4CC15638F}" type="parTrans" cxnId="{58C0B281-6FA5-4326-A15E-9A7F47F203BC}">
      <dgm:prSet/>
      <dgm:spPr/>
      <dgm:t>
        <a:bodyPr/>
        <a:lstStyle/>
        <a:p>
          <a:endParaRPr lang="en-US"/>
        </a:p>
      </dgm:t>
    </dgm:pt>
    <dgm:pt modelId="{56418FAD-0044-49D2-98AF-38387DB24D03}" type="sibTrans" cxnId="{58C0B281-6FA5-4326-A15E-9A7F47F203BC}">
      <dgm:prSet/>
      <dgm:spPr/>
      <dgm:t>
        <a:bodyPr/>
        <a:lstStyle/>
        <a:p>
          <a:endParaRPr lang="en-US"/>
        </a:p>
      </dgm:t>
    </dgm:pt>
    <dgm:pt modelId="{55951AA9-840A-4809-B499-26D608BDD744}">
      <dgm:prSet/>
      <dgm:spPr/>
      <dgm:t>
        <a:bodyPr/>
        <a:lstStyle/>
        <a:p>
          <a:r>
            <a:rPr lang="nl-BE" dirty="0"/>
            <a:t>zorg voor actua die beide onderdelen bevat</a:t>
          </a:r>
          <a:endParaRPr lang="en-US" dirty="0"/>
        </a:p>
      </dgm:t>
    </dgm:pt>
    <dgm:pt modelId="{9C8702CC-EC13-4924-B38A-48FAD1FA63CE}" type="parTrans" cxnId="{4B14EC57-005C-4B05-9A49-80446D3D9E82}">
      <dgm:prSet/>
      <dgm:spPr/>
      <dgm:t>
        <a:bodyPr/>
        <a:lstStyle/>
        <a:p>
          <a:endParaRPr lang="en-US"/>
        </a:p>
      </dgm:t>
    </dgm:pt>
    <dgm:pt modelId="{04A7EB7D-2D3C-47E8-85B1-8E201BEE77B6}" type="sibTrans" cxnId="{4B14EC57-005C-4B05-9A49-80446D3D9E82}">
      <dgm:prSet/>
      <dgm:spPr/>
      <dgm:t>
        <a:bodyPr/>
        <a:lstStyle/>
        <a:p>
          <a:endParaRPr lang="en-US"/>
        </a:p>
      </dgm:t>
    </dgm:pt>
    <dgm:pt modelId="{CCA4661A-C996-43FA-AD75-DA834A8BB11D}">
      <dgm:prSet/>
      <dgm:spPr/>
      <dgm:t>
        <a:bodyPr/>
        <a:lstStyle/>
        <a:p>
          <a:r>
            <a:rPr lang="nl-BE" dirty="0"/>
            <a:t>Leerlijn: zorg voor toegankelijke media</a:t>
          </a:r>
          <a:endParaRPr lang="en-US" dirty="0"/>
        </a:p>
      </dgm:t>
    </dgm:pt>
    <dgm:pt modelId="{BFBD8410-4F27-4121-A919-103F4FD1A197}" type="parTrans" cxnId="{E50E6A76-CE4E-479B-B918-06910DD80CBC}">
      <dgm:prSet/>
      <dgm:spPr/>
      <dgm:t>
        <a:bodyPr/>
        <a:lstStyle/>
        <a:p>
          <a:endParaRPr lang="en-US"/>
        </a:p>
      </dgm:t>
    </dgm:pt>
    <dgm:pt modelId="{597A848F-A0FE-4B71-A1F9-4057825BDE0C}" type="sibTrans" cxnId="{E50E6A76-CE4E-479B-B918-06910DD80CBC}">
      <dgm:prSet/>
      <dgm:spPr/>
      <dgm:t>
        <a:bodyPr/>
        <a:lstStyle/>
        <a:p>
          <a:endParaRPr lang="en-US"/>
        </a:p>
      </dgm:t>
    </dgm:pt>
    <dgm:pt modelId="{64E9999D-0D92-483C-B910-79D082DDE3B5}">
      <dgm:prSet/>
      <dgm:spPr/>
      <dgm:t>
        <a:bodyPr/>
        <a:lstStyle/>
        <a:p>
          <a:r>
            <a:rPr lang="nl-BE" dirty="0"/>
            <a:t>bv. ‘populaire kranten’ naar ‘economische’ kranten</a:t>
          </a:r>
          <a:endParaRPr lang="en-US" dirty="0"/>
        </a:p>
      </dgm:t>
    </dgm:pt>
    <dgm:pt modelId="{903381A7-8CBC-4311-B2F1-9DE29EC3DAA8}" type="parTrans" cxnId="{17776687-FBDA-43EC-A1C3-199CC04CBAEA}">
      <dgm:prSet/>
      <dgm:spPr/>
      <dgm:t>
        <a:bodyPr/>
        <a:lstStyle/>
        <a:p>
          <a:endParaRPr lang="en-US"/>
        </a:p>
      </dgm:t>
    </dgm:pt>
    <dgm:pt modelId="{210208E6-4725-4A39-9819-D4543CC2C9DD}" type="sibTrans" cxnId="{17776687-FBDA-43EC-A1C3-199CC04CBAEA}">
      <dgm:prSet/>
      <dgm:spPr/>
      <dgm:t>
        <a:bodyPr/>
        <a:lstStyle/>
        <a:p>
          <a:endParaRPr lang="en-US"/>
        </a:p>
      </dgm:t>
    </dgm:pt>
    <dgm:pt modelId="{5936B17E-0A3A-442A-88F5-C89C750DC8C8}">
      <dgm:prSet/>
      <dgm:spPr/>
      <dgm:t>
        <a:bodyPr/>
        <a:lstStyle/>
        <a:p>
          <a:r>
            <a:rPr lang="nl-BE" dirty="0"/>
            <a:t>Cartoons</a:t>
          </a:r>
          <a:endParaRPr lang="en-US" dirty="0"/>
        </a:p>
      </dgm:t>
    </dgm:pt>
    <dgm:pt modelId="{D02311EA-6C40-408C-B2B8-BB9318B0443F}" type="parTrans" cxnId="{62787139-107E-4B14-90B6-C0E32C06707B}">
      <dgm:prSet/>
      <dgm:spPr/>
      <dgm:t>
        <a:bodyPr/>
        <a:lstStyle/>
        <a:p>
          <a:endParaRPr lang="en-US"/>
        </a:p>
      </dgm:t>
    </dgm:pt>
    <dgm:pt modelId="{1D10E5D1-D658-46D6-BD25-0D842EC78C8D}" type="sibTrans" cxnId="{62787139-107E-4B14-90B6-C0E32C06707B}">
      <dgm:prSet/>
      <dgm:spPr/>
      <dgm:t>
        <a:bodyPr/>
        <a:lstStyle/>
        <a:p>
          <a:endParaRPr lang="en-US"/>
        </a:p>
      </dgm:t>
    </dgm:pt>
    <dgm:pt modelId="{AAC11761-EE64-49C0-ADDF-9D2B6ABA7B76}">
      <dgm:prSet/>
      <dgm:spPr/>
      <dgm:t>
        <a:bodyPr/>
        <a:lstStyle/>
        <a:p>
          <a:r>
            <a:rPr lang="nl-BE" dirty="0"/>
            <a:t>veel breder bespreekbaar (KIAM-methode)</a:t>
          </a:r>
          <a:endParaRPr lang="en-US" dirty="0"/>
        </a:p>
      </dgm:t>
    </dgm:pt>
    <dgm:pt modelId="{AFC02787-1701-4D91-8852-D6219FB1E6E8}" type="parTrans" cxnId="{8E791FA6-39FF-40BA-99E8-824A19A5835A}">
      <dgm:prSet/>
      <dgm:spPr/>
      <dgm:t>
        <a:bodyPr/>
        <a:lstStyle/>
        <a:p>
          <a:endParaRPr lang="en-US"/>
        </a:p>
      </dgm:t>
    </dgm:pt>
    <dgm:pt modelId="{AE4957CD-DB76-40C5-985B-D13B8C890CE8}" type="sibTrans" cxnId="{8E791FA6-39FF-40BA-99E8-824A19A5835A}">
      <dgm:prSet/>
      <dgm:spPr/>
      <dgm:t>
        <a:bodyPr/>
        <a:lstStyle/>
        <a:p>
          <a:endParaRPr lang="en-US"/>
        </a:p>
      </dgm:t>
    </dgm:pt>
    <dgm:pt modelId="{36F97BC6-9329-492E-BBAF-1A3B89EC652C}" type="pres">
      <dgm:prSet presAssocID="{1E148B64-BC5D-47F0-8352-F30B09D6DDC1}" presName="diagram" presStyleCnt="0">
        <dgm:presLayoutVars>
          <dgm:dir/>
          <dgm:resizeHandles val="exact"/>
        </dgm:presLayoutVars>
      </dgm:prSet>
      <dgm:spPr/>
    </dgm:pt>
    <dgm:pt modelId="{98CB42E4-8BCE-409D-A5BF-594FF564187D}" type="pres">
      <dgm:prSet presAssocID="{86ABB956-AD5B-4869-9838-5591E3624A51}" presName="node" presStyleLbl="node1" presStyleIdx="0" presStyleCnt="6">
        <dgm:presLayoutVars>
          <dgm:bulletEnabled val="1"/>
        </dgm:presLayoutVars>
      </dgm:prSet>
      <dgm:spPr/>
    </dgm:pt>
    <dgm:pt modelId="{CF1660BF-E5F3-444C-979B-A80222D633C7}" type="pres">
      <dgm:prSet presAssocID="{0F1B7792-9541-4D63-9728-70420C9EBA4E}" presName="sibTrans" presStyleCnt="0"/>
      <dgm:spPr/>
    </dgm:pt>
    <dgm:pt modelId="{39C3BB24-7056-462F-9F16-90A337035EA0}" type="pres">
      <dgm:prSet presAssocID="{15D6926F-9716-49DB-BC66-2CCF38437705}" presName="node" presStyleLbl="node1" presStyleIdx="1" presStyleCnt="6">
        <dgm:presLayoutVars>
          <dgm:bulletEnabled val="1"/>
        </dgm:presLayoutVars>
      </dgm:prSet>
      <dgm:spPr/>
    </dgm:pt>
    <dgm:pt modelId="{73E49514-C3B3-4F48-88DA-2875B264AB85}" type="pres">
      <dgm:prSet presAssocID="{32AA8835-13D6-4E5C-81C8-3681FA8673C8}" presName="sibTrans" presStyleCnt="0"/>
      <dgm:spPr/>
    </dgm:pt>
    <dgm:pt modelId="{038D00B6-FA48-4ED5-A8CF-A5C784A0CBFE}" type="pres">
      <dgm:prSet presAssocID="{06F08203-399B-4E1E-B431-2D0C16B97A65}" presName="node" presStyleLbl="node1" presStyleIdx="2" presStyleCnt="6">
        <dgm:presLayoutVars>
          <dgm:bulletEnabled val="1"/>
        </dgm:presLayoutVars>
      </dgm:prSet>
      <dgm:spPr/>
    </dgm:pt>
    <dgm:pt modelId="{D5516ADF-08F1-47D4-BC05-C8643E04087F}" type="pres">
      <dgm:prSet presAssocID="{F8B399A3-B6B9-49F2-9F47-D2FF73E058A4}" presName="sibTrans" presStyleCnt="0"/>
      <dgm:spPr/>
    </dgm:pt>
    <dgm:pt modelId="{9B5CAFC3-7059-47C9-BAE8-1E3533822A9A}" type="pres">
      <dgm:prSet presAssocID="{71877A6E-C579-4855-937D-93FFF8DD7A67}" presName="node" presStyleLbl="node1" presStyleIdx="3" presStyleCnt="6">
        <dgm:presLayoutVars>
          <dgm:bulletEnabled val="1"/>
        </dgm:presLayoutVars>
      </dgm:prSet>
      <dgm:spPr/>
    </dgm:pt>
    <dgm:pt modelId="{0343799D-22EE-4541-A80E-5475A30B766B}" type="pres">
      <dgm:prSet presAssocID="{56418FAD-0044-49D2-98AF-38387DB24D03}" presName="sibTrans" presStyleCnt="0"/>
      <dgm:spPr/>
    </dgm:pt>
    <dgm:pt modelId="{074B42DB-EAF5-45DA-AAA7-228B1C3A06D1}" type="pres">
      <dgm:prSet presAssocID="{CCA4661A-C996-43FA-AD75-DA834A8BB11D}" presName="node" presStyleLbl="node1" presStyleIdx="4" presStyleCnt="6">
        <dgm:presLayoutVars>
          <dgm:bulletEnabled val="1"/>
        </dgm:presLayoutVars>
      </dgm:prSet>
      <dgm:spPr/>
    </dgm:pt>
    <dgm:pt modelId="{8A3442CD-408B-4CC9-B68B-B8BB2A8D4278}" type="pres">
      <dgm:prSet presAssocID="{597A848F-A0FE-4B71-A1F9-4057825BDE0C}" presName="sibTrans" presStyleCnt="0"/>
      <dgm:spPr/>
    </dgm:pt>
    <dgm:pt modelId="{686B4932-C9BE-4239-95CE-96AAEC8840C5}" type="pres">
      <dgm:prSet presAssocID="{5936B17E-0A3A-442A-88F5-C89C750DC8C8}" presName="node" presStyleLbl="node1" presStyleIdx="5" presStyleCnt="6">
        <dgm:presLayoutVars>
          <dgm:bulletEnabled val="1"/>
        </dgm:presLayoutVars>
      </dgm:prSet>
      <dgm:spPr/>
    </dgm:pt>
  </dgm:ptLst>
  <dgm:cxnLst>
    <dgm:cxn modelId="{21C0780B-9BD0-4A4B-8E56-9AB57238E53E}" type="presOf" srcId="{06F08203-399B-4E1E-B431-2D0C16B97A65}" destId="{038D00B6-FA48-4ED5-A8CF-A5C784A0CBFE}" srcOrd="0" destOrd="0" presId="urn:microsoft.com/office/officeart/2005/8/layout/default"/>
    <dgm:cxn modelId="{3D1D201D-2096-4A95-B57A-E8EECE50DB3C}" type="presOf" srcId="{1E148B64-BC5D-47F0-8352-F30B09D6DDC1}" destId="{36F97BC6-9329-492E-BBAF-1A3B89EC652C}" srcOrd="0" destOrd="0" presId="urn:microsoft.com/office/officeart/2005/8/layout/default"/>
    <dgm:cxn modelId="{DD9DE433-ED25-4423-B22C-FFA8E11B7E17}" type="presOf" srcId="{64E9999D-0D92-483C-B910-79D082DDE3B5}" destId="{074B42DB-EAF5-45DA-AAA7-228B1C3A06D1}" srcOrd="0" destOrd="1" presId="urn:microsoft.com/office/officeart/2005/8/layout/default"/>
    <dgm:cxn modelId="{62787139-107E-4B14-90B6-C0E32C06707B}" srcId="{1E148B64-BC5D-47F0-8352-F30B09D6DDC1}" destId="{5936B17E-0A3A-442A-88F5-C89C750DC8C8}" srcOrd="5" destOrd="0" parTransId="{D02311EA-6C40-408C-B2B8-BB9318B0443F}" sibTransId="{1D10E5D1-D658-46D6-BD25-0D842EC78C8D}"/>
    <dgm:cxn modelId="{AE86153B-CD89-4509-9F75-7D786B5924BC}" type="presOf" srcId="{5936B17E-0A3A-442A-88F5-C89C750DC8C8}" destId="{686B4932-C9BE-4239-95CE-96AAEC8840C5}" srcOrd="0" destOrd="0" presId="urn:microsoft.com/office/officeart/2005/8/layout/default"/>
    <dgm:cxn modelId="{88B1C067-52F9-4F29-A40F-0ECE0AAAA171}" type="presOf" srcId="{FDA281EF-949B-4C2B-81D2-9C5A82079B0B}" destId="{038D00B6-FA48-4ED5-A8CF-A5C784A0CBFE}" srcOrd="0" destOrd="1" presId="urn:microsoft.com/office/officeart/2005/8/layout/default"/>
    <dgm:cxn modelId="{E50E6A76-CE4E-479B-B918-06910DD80CBC}" srcId="{1E148B64-BC5D-47F0-8352-F30B09D6DDC1}" destId="{CCA4661A-C996-43FA-AD75-DA834A8BB11D}" srcOrd="4" destOrd="0" parTransId="{BFBD8410-4F27-4121-A919-103F4FD1A197}" sibTransId="{597A848F-A0FE-4B71-A1F9-4057825BDE0C}"/>
    <dgm:cxn modelId="{4B14EC57-005C-4B05-9A49-80446D3D9E82}" srcId="{71877A6E-C579-4855-937D-93FFF8DD7A67}" destId="{55951AA9-840A-4809-B499-26D608BDD744}" srcOrd="0" destOrd="0" parTransId="{9C8702CC-EC13-4924-B38A-48FAD1FA63CE}" sibTransId="{04A7EB7D-2D3C-47E8-85B1-8E201BEE77B6}"/>
    <dgm:cxn modelId="{32216B5A-329D-440C-8140-FB8450320E30}" type="presOf" srcId="{AAC11761-EE64-49C0-ADDF-9D2B6ABA7B76}" destId="{686B4932-C9BE-4239-95CE-96AAEC8840C5}" srcOrd="0" destOrd="1" presId="urn:microsoft.com/office/officeart/2005/8/layout/default"/>
    <dgm:cxn modelId="{58C0B281-6FA5-4326-A15E-9A7F47F203BC}" srcId="{1E148B64-BC5D-47F0-8352-F30B09D6DDC1}" destId="{71877A6E-C579-4855-937D-93FFF8DD7A67}" srcOrd="3" destOrd="0" parTransId="{2DC82045-241C-4B20-A8B1-5FE4CC15638F}" sibTransId="{56418FAD-0044-49D2-98AF-38387DB24D03}"/>
    <dgm:cxn modelId="{187C6885-5D33-47E0-A4BD-4897F83C8737}" type="presOf" srcId="{15D6926F-9716-49DB-BC66-2CCF38437705}" destId="{39C3BB24-7056-462F-9F16-90A337035EA0}" srcOrd="0" destOrd="0" presId="urn:microsoft.com/office/officeart/2005/8/layout/default"/>
    <dgm:cxn modelId="{17776687-FBDA-43EC-A1C3-199CC04CBAEA}" srcId="{CCA4661A-C996-43FA-AD75-DA834A8BB11D}" destId="{64E9999D-0D92-483C-B910-79D082DDE3B5}" srcOrd="0" destOrd="0" parTransId="{903381A7-8CBC-4311-B2F1-9DE29EC3DAA8}" sibTransId="{210208E6-4725-4A39-9819-D4543CC2C9DD}"/>
    <dgm:cxn modelId="{0511FB90-7408-43EB-9CEB-DC3613AB70D9}" type="presOf" srcId="{71877A6E-C579-4855-937D-93FFF8DD7A67}" destId="{9B5CAFC3-7059-47C9-BAE8-1E3533822A9A}" srcOrd="0" destOrd="0" presId="urn:microsoft.com/office/officeart/2005/8/layout/default"/>
    <dgm:cxn modelId="{8E791FA6-39FF-40BA-99E8-824A19A5835A}" srcId="{5936B17E-0A3A-442A-88F5-C89C750DC8C8}" destId="{AAC11761-EE64-49C0-ADDF-9D2B6ABA7B76}" srcOrd="0" destOrd="0" parTransId="{AFC02787-1701-4D91-8852-D6219FB1E6E8}" sibTransId="{AE4957CD-DB76-40C5-985B-D13B8C890CE8}"/>
    <dgm:cxn modelId="{38EB7AB8-8E2A-40A7-BD08-57A67D6FFF40}" type="presOf" srcId="{CCA4661A-C996-43FA-AD75-DA834A8BB11D}" destId="{074B42DB-EAF5-45DA-AAA7-228B1C3A06D1}" srcOrd="0" destOrd="0" presId="urn:microsoft.com/office/officeart/2005/8/layout/default"/>
    <dgm:cxn modelId="{3EBE10C9-A3B4-4672-A8D5-B7F1D467F126}" srcId="{1E148B64-BC5D-47F0-8352-F30B09D6DDC1}" destId="{06F08203-399B-4E1E-B431-2D0C16B97A65}" srcOrd="2" destOrd="0" parTransId="{DD5F21C4-6325-43E3-985E-C94205D37667}" sibTransId="{F8B399A3-B6B9-49F2-9F47-D2FF73E058A4}"/>
    <dgm:cxn modelId="{A94D18D3-A7D7-4E92-B1B2-E6BD12C6A3AC}" type="presOf" srcId="{86ABB956-AD5B-4869-9838-5591E3624A51}" destId="{98CB42E4-8BCE-409D-A5BF-594FF564187D}" srcOrd="0" destOrd="0" presId="urn:microsoft.com/office/officeart/2005/8/layout/default"/>
    <dgm:cxn modelId="{269BB1D9-4EC7-45CD-B057-DBDCBE879560}" srcId="{1E148B64-BC5D-47F0-8352-F30B09D6DDC1}" destId="{15D6926F-9716-49DB-BC66-2CCF38437705}" srcOrd="1" destOrd="0" parTransId="{70B43E77-6CB9-46B5-8CFF-237884F2927C}" sibTransId="{32AA8835-13D6-4E5C-81C8-3681FA8673C8}"/>
    <dgm:cxn modelId="{EC8EECDE-6B8A-476F-A890-2906AAB8B8EF}" srcId="{06F08203-399B-4E1E-B431-2D0C16B97A65}" destId="{FDA281EF-949B-4C2B-81D2-9C5A82079B0B}" srcOrd="0" destOrd="0" parTransId="{4EF28F83-E0D1-4BB6-BA1E-11B57D3C6A4B}" sibTransId="{697B761F-334B-4588-B9E4-DEC59DE5222D}"/>
    <dgm:cxn modelId="{04EB88E2-34B7-449E-81EA-EF44882AD577}" srcId="{1E148B64-BC5D-47F0-8352-F30B09D6DDC1}" destId="{86ABB956-AD5B-4869-9838-5591E3624A51}" srcOrd="0" destOrd="0" parTransId="{2742A176-C321-480A-A375-454DB46041E8}" sibTransId="{0F1B7792-9541-4D63-9728-70420C9EBA4E}"/>
    <dgm:cxn modelId="{DC6F2AF3-6193-480C-9EF3-3FDF50FA3195}" type="presOf" srcId="{55951AA9-840A-4809-B499-26D608BDD744}" destId="{9B5CAFC3-7059-47C9-BAE8-1E3533822A9A}" srcOrd="0" destOrd="1" presId="urn:microsoft.com/office/officeart/2005/8/layout/default"/>
    <dgm:cxn modelId="{2C2D53F8-7B97-4323-8881-2E9EFA1E418A}" type="presParOf" srcId="{36F97BC6-9329-492E-BBAF-1A3B89EC652C}" destId="{98CB42E4-8BCE-409D-A5BF-594FF564187D}" srcOrd="0" destOrd="0" presId="urn:microsoft.com/office/officeart/2005/8/layout/default"/>
    <dgm:cxn modelId="{FD62314A-664F-435D-97C7-E8779705B69F}" type="presParOf" srcId="{36F97BC6-9329-492E-BBAF-1A3B89EC652C}" destId="{CF1660BF-E5F3-444C-979B-A80222D633C7}" srcOrd="1" destOrd="0" presId="urn:microsoft.com/office/officeart/2005/8/layout/default"/>
    <dgm:cxn modelId="{144486B9-093A-4C2E-A828-5BDC0F841C0B}" type="presParOf" srcId="{36F97BC6-9329-492E-BBAF-1A3B89EC652C}" destId="{39C3BB24-7056-462F-9F16-90A337035EA0}" srcOrd="2" destOrd="0" presId="urn:microsoft.com/office/officeart/2005/8/layout/default"/>
    <dgm:cxn modelId="{A3880FBF-2CBB-4573-A04C-99E44A583055}" type="presParOf" srcId="{36F97BC6-9329-492E-BBAF-1A3B89EC652C}" destId="{73E49514-C3B3-4F48-88DA-2875B264AB85}" srcOrd="3" destOrd="0" presId="urn:microsoft.com/office/officeart/2005/8/layout/default"/>
    <dgm:cxn modelId="{D387B918-F20D-41B9-B948-694B8BEB6B64}" type="presParOf" srcId="{36F97BC6-9329-492E-BBAF-1A3B89EC652C}" destId="{038D00B6-FA48-4ED5-A8CF-A5C784A0CBFE}" srcOrd="4" destOrd="0" presId="urn:microsoft.com/office/officeart/2005/8/layout/default"/>
    <dgm:cxn modelId="{8409CD71-E959-465B-95B3-F7987232FFE0}" type="presParOf" srcId="{36F97BC6-9329-492E-BBAF-1A3B89EC652C}" destId="{D5516ADF-08F1-47D4-BC05-C8643E04087F}" srcOrd="5" destOrd="0" presId="urn:microsoft.com/office/officeart/2005/8/layout/default"/>
    <dgm:cxn modelId="{F486C2C3-F61C-4461-A7A4-03CD4E2303D5}" type="presParOf" srcId="{36F97BC6-9329-492E-BBAF-1A3B89EC652C}" destId="{9B5CAFC3-7059-47C9-BAE8-1E3533822A9A}" srcOrd="6" destOrd="0" presId="urn:microsoft.com/office/officeart/2005/8/layout/default"/>
    <dgm:cxn modelId="{20121A78-A418-4302-8BCF-8446ECFE66A0}" type="presParOf" srcId="{36F97BC6-9329-492E-BBAF-1A3B89EC652C}" destId="{0343799D-22EE-4541-A80E-5475A30B766B}" srcOrd="7" destOrd="0" presId="urn:microsoft.com/office/officeart/2005/8/layout/default"/>
    <dgm:cxn modelId="{F4FBC3C6-5DB7-4F83-A283-B26255933064}" type="presParOf" srcId="{36F97BC6-9329-492E-BBAF-1A3B89EC652C}" destId="{074B42DB-EAF5-45DA-AAA7-228B1C3A06D1}" srcOrd="8" destOrd="0" presId="urn:microsoft.com/office/officeart/2005/8/layout/default"/>
    <dgm:cxn modelId="{661BD7FC-BD89-4550-84F9-2C5BE53BABF4}" type="presParOf" srcId="{36F97BC6-9329-492E-BBAF-1A3B89EC652C}" destId="{8A3442CD-408B-4CC9-B68B-B8BB2A8D4278}" srcOrd="9" destOrd="0" presId="urn:microsoft.com/office/officeart/2005/8/layout/default"/>
    <dgm:cxn modelId="{315C8008-AA55-4D68-8526-F8EE976474FA}" type="presParOf" srcId="{36F97BC6-9329-492E-BBAF-1A3B89EC652C}" destId="{686B4932-C9BE-4239-95CE-96AAEC8840C5}" srcOrd="10"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CB42E4-8BCE-409D-A5BF-594FF564187D}">
      <dsp:nvSpPr>
        <dsp:cNvPr id="0" name=""/>
        <dsp:cNvSpPr/>
      </dsp:nvSpPr>
      <dsp:spPr>
        <a:xfrm>
          <a:off x="0" y="39687"/>
          <a:ext cx="3286125" cy="1971675"/>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nl-BE" sz="2600" kern="1200" dirty="0"/>
            <a:t>Relevante en betrouwbare bronnen</a:t>
          </a:r>
          <a:endParaRPr lang="en-US" sz="2600" kern="1200" dirty="0"/>
        </a:p>
      </dsp:txBody>
      <dsp:txXfrm>
        <a:off x="0" y="39687"/>
        <a:ext cx="3286125" cy="1971675"/>
      </dsp:txXfrm>
    </dsp:sp>
    <dsp:sp modelId="{39C3BB24-7056-462F-9F16-90A337035EA0}">
      <dsp:nvSpPr>
        <dsp:cNvPr id="0" name=""/>
        <dsp:cNvSpPr/>
      </dsp:nvSpPr>
      <dsp:spPr>
        <a:xfrm>
          <a:off x="3614737" y="39687"/>
          <a:ext cx="3286125" cy="1971675"/>
        </a:xfrm>
        <a:prstGeom prst="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nl-BE" sz="2600" kern="1200" dirty="0"/>
            <a:t>Voldoende diepgang</a:t>
          </a:r>
          <a:endParaRPr lang="en-US" sz="2600" kern="1200" dirty="0"/>
        </a:p>
      </dsp:txBody>
      <dsp:txXfrm>
        <a:off x="3614737" y="39687"/>
        <a:ext cx="3286125" cy="1971675"/>
      </dsp:txXfrm>
    </dsp:sp>
    <dsp:sp modelId="{038D00B6-FA48-4ED5-A8CF-A5C784A0CBFE}">
      <dsp:nvSpPr>
        <dsp:cNvPr id="0" name=""/>
        <dsp:cNvSpPr/>
      </dsp:nvSpPr>
      <dsp:spPr>
        <a:xfrm>
          <a:off x="7229475" y="39687"/>
          <a:ext cx="3286125" cy="1971675"/>
        </a:xfrm>
        <a:prstGeom prst="rect">
          <a:avLst/>
        </a:prstGeom>
        <a:solidFill>
          <a:schemeClr val="accent4">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nl-BE" sz="2600" kern="1200" dirty="0"/>
            <a:t>Kritisch zijn voor bronnen </a:t>
          </a:r>
          <a:endParaRPr lang="en-US" sz="2600" kern="1200" dirty="0"/>
        </a:p>
        <a:p>
          <a:pPr marL="228600" lvl="1" indent="-228600" algn="l" defTabSz="889000">
            <a:lnSpc>
              <a:spcPct val="90000"/>
            </a:lnSpc>
            <a:spcBef>
              <a:spcPct val="0"/>
            </a:spcBef>
            <a:spcAft>
              <a:spcPct val="15000"/>
            </a:spcAft>
            <a:buChar char="•"/>
          </a:pPr>
          <a:r>
            <a:rPr lang="nl-BE" sz="2000" kern="1200" dirty="0"/>
            <a:t>cf. sociale media, AI (klopt bericht?)</a:t>
          </a:r>
          <a:endParaRPr lang="en-US" sz="2000" kern="1200" dirty="0"/>
        </a:p>
      </dsp:txBody>
      <dsp:txXfrm>
        <a:off x="7229475" y="39687"/>
        <a:ext cx="3286125" cy="1971675"/>
      </dsp:txXfrm>
    </dsp:sp>
    <dsp:sp modelId="{9B5CAFC3-7059-47C9-BAE8-1E3533822A9A}">
      <dsp:nvSpPr>
        <dsp:cNvPr id="0" name=""/>
        <dsp:cNvSpPr/>
      </dsp:nvSpPr>
      <dsp:spPr>
        <a:xfrm>
          <a:off x="0" y="2339975"/>
          <a:ext cx="3286125" cy="1971675"/>
        </a:xfrm>
        <a:prstGeom prst="rect">
          <a:avLst/>
        </a:prstGeom>
        <a:solidFill>
          <a:schemeClr val="accent5">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nl-BE" sz="2600" kern="1200" dirty="0"/>
            <a:t>Combinatie woord-beeld</a:t>
          </a:r>
          <a:endParaRPr lang="en-US" sz="2600" kern="1200" dirty="0"/>
        </a:p>
        <a:p>
          <a:pPr marL="228600" lvl="1" indent="-228600" algn="l" defTabSz="889000">
            <a:lnSpc>
              <a:spcPct val="90000"/>
            </a:lnSpc>
            <a:spcBef>
              <a:spcPct val="0"/>
            </a:spcBef>
            <a:spcAft>
              <a:spcPct val="15000"/>
            </a:spcAft>
            <a:buChar char="•"/>
          </a:pPr>
          <a:r>
            <a:rPr lang="nl-BE" sz="2000" kern="1200" dirty="0"/>
            <a:t>zorg voor actua die beide onderdelen bevat</a:t>
          </a:r>
          <a:endParaRPr lang="en-US" sz="2000" kern="1200" dirty="0"/>
        </a:p>
      </dsp:txBody>
      <dsp:txXfrm>
        <a:off x="0" y="2339975"/>
        <a:ext cx="3286125" cy="1971675"/>
      </dsp:txXfrm>
    </dsp:sp>
    <dsp:sp modelId="{074B42DB-EAF5-45DA-AAA7-228B1C3A06D1}">
      <dsp:nvSpPr>
        <dsp:cNvPr id="0" name=""/>
        <dsp:cNvSpPr/>
      </dsp:nvSpPr>
      <dsp:spPr>
        <a:xfrm>
          <a:off x="3614737" y="2339975"/>
          <a:ext cx="3286125" cy="1971675"/>
        </a:xfrm>
        <a:prstGeom prst="rect">
          <a:avLst/>
        </a:prstGeom>
        <a:solidFill>
          <a:schemeClr val="accent6">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nl-BE" sz="2600" kern="1200" dirty="0"/>
            <a:t>Leerlijn: zorg voor toegankelijke media</a:t>
          </a:r>
          <a:endParaRPr lang="en-US" sz="2600" kern="1200" dirty="0"/>
        </a:p>
        <a:p>
          <a:pPr marL="228600" lvl="1" indent="-228600" algn="l" defTabSz="889000">
            <a:lnSpc>
              <a:spcPct val="90000"/>
            </a:lnSpc>
            <a:spcBef>
              <a:spcPct val="0"/>
            </a:spcBef>
            <a:spcAft>
              <a:spcPct val="15000"/>
            </a:spcAft>
            <a:buChar char="•"/>
          </a:pPr>
          <a:r>
            <a:rPr lang="nl-BE" sz="2000" kern="1200" dirty="0"/>
            <a:t>bv. ‘populaire kranten’ naar ‘economische’ kranten</a:t>
          </a:r>
          <a:endParaRPr lang="en-US" sz="2000" kern="1200" dirty="0"/>
        </a:p>
      </dsp:txBody>
      <dsp:txXfrm>
        <a:off x="3614737" y="2339975"/>
        <a:ext cx="3286125" cy="1971675"/>
      </dsp:txXfrm>
    </dsp:sp>
    <dsp:sp modelId="{686B4932-C9BE-4239-95CE-96AAEC8840C5}">
      <dsp:nvSpPr>
        <dsp:cNvPr id="0" name=""/>
        <dsp:cNvSpPr/>
      </dsp:nvSpPr>
      <dsp:spPr>
        <a:xfrm>
          <a:off x="7229475" y="2339975"/>
          <a:ext cx="3286125" cy="1971675"/>
        </a:xfrm>
        <a:prstGeom prst="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nl-BE" sz="2600" kern="1200" dirty="0"/>
            <a:t>Cartoons</a:t>
          </a:r>
          <a:endParaRPr lang="en-US" sz="2600" kern="1200" dirty="0"/>
        </a:p>
        <a:p>
          <a:pPr marL="228600" lvl="1" indent="-228600" algn="l" defTabSz="889000">
            <a:lnSpc>
              <a:spcPct val="90000"/>
            </a:lnSpc>
            <a:spcBef>
              <a:spcPct val="0"/>
            </a:spcBef>
            <a:spcAft>
              <a:spcPct val="15000"/>
            </a:spcAft>
            <a:buChar char="•"/>
          </a:pPr>
          <a:r>
            <a:rPr lang="nl-BE" sz="2000" kern="1200" dirty="0"/>
            <a:t>veel breder bespreekbaar (KIAM-methode)</a:t>
          </a:r>
          <a:endParaRPr lang="en-US" sz="2000" kern="1200" dirty="0"/>
        </a:p>
      </dsp:txBody>
      <dsp:txXfrm>
        <a:off x="7229475" y="2339975"/>
        <a:ext cx="3286125" cy="1971675"/>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nl-BE" dirty="0"/>
          </a:p>
        </p:txBody>
      </p:sp>
      <p:sp>
        <p:nvSpPr>
          <p:cNvPr id="3" name="Tijdelijke aanduiding voor datum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8D1CF0C0-FF69-461B-905B-0E46C3FD445F}" type="datetimeFigureOut">
              <a:rPr lang="nl-BE" smtClean="0"/>
              <a:t>29/04/2026</a:t>
            </a:fld>
            <a:endParaRPr lang="nl-BE" dirty="0"/>
          </a:p>
        </p:txBody>
      </p:sp>
      <p:sp>
        <p:nvSpPr>
          <p:cNvPr id="4" name="Tijdelijke aanduiding voor dia-afbeelding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nl-BE" dirty="0"/>
          </a:p>
        </p:txBody>
      </p:sp>
      <p:sp>
        <p:nvSpPr>
          <p:cNvPr id="5" name="Tijdelijke aanduiding voor notities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6" name="Tijdelijke aanduiding voor voettekst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nl-BE" dirty="0"/>
          </a:p>
        </p:txBody>
      </p:sp>
      <p:sp>
        <p:nvSpPr>
          <p:cNvPr id="7" name="Tijdelijke aanduiding voor dianumm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1D942312-2CDD-4DC1-A476-0920215AFCAA}" type="slidenum">
              <a:rPr lang="nl-BE" smtClean="0"/>
              <a:t>‹nr.›</a:t>
            </a:fld>
            <a:endParaRPr lang="nl-BE" dirty="0"/>
          </a:p>
        </p:txBody>
      </p:sp>
    </p:spTree>
    <p:extLst>
      <p:ext uri="{BB962C8B-B14F-4D97-AF65-F5344CB8AC3E}">
        <p14:creationId xmlns:p14="http://schemas.microsoft.com/office/powerpoint/2010/main" val="23957308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debtclock.io/belgium"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vilt.be/nl/nieuws/prijzen-in-supermarkt-stijgen-voor-vijfde-maand-op-rij-testaankoop-eist-meer-transparantie"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fld id="{1D942312-2CDD-4DC1-A476-0920215AFCAA}" type="slidenum">
              <a:rPr lang="nl-BE" smtClean="0"/>
              <a:t>1</a:t>
            </a:fld>
            <a:endParaRPr lang="nl-BE" dirty="0"/>
          </a:p>
        </p:txBody>
      </p:sp>
    </p:spTree>
    <p:extLst>
      <p:ext uri="{BB962C8B-B14F-4D97-AF65-F5344CB8AC3E}">
        <p14:creationId xmlns:p14="http://schemas.microsoft.com/office/powerpoint/2010/main" val="41914276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A45AC4-7D3D-594A-1446-5290770FA55E}"/>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5F273030-4138-B0E1-611F-4AAB4DB786A5}"/>
              </a:ext>
            </a:extLst>
          </p:cNvPr>
          <p:cNvSpPr>
            <a:spLocks noGrp="1" noRot="1" noChangeAspect="1"/>
          </p:cNvSpPr>
          <p:nvPr>
            <p:ph type="sldImg"/>
          </p:nvPr>
        </p:nvSpPr>
        <p:spPr/>
        <p:txBody>
          <a:bodyPr/>
          <a:lstStyle/>
          <a:p>
            <a:endParaRPr lang="nl-BE" dirty="0"/>
          </a:p>
        </p:txBody>
      </p:sp>
      <p:sp>
        <p:nvSpPr>
          <p:cNvPr id="3" name="Tijdelijke aanduiding voor notities 2">
            <a:extLst>
              <a:ext uri="{FF2B5EF4-FFF2-40B4-BE49-F238E27FC236}">
                <a16:creationId xmlns:a16="http://schemas.microsoft.com/office/drawing/2014/main" id="{BF07A4F8-EF70-FFCA-F54E-F13DDAA28C9C}"/>
              </a:ext>
            </a:extLst>
          </p:cNvPr>
          <p:cNvSpPr>
            <a:spLocks noGrp="1"/>
          </p:cNvSpPr>
          <p:nvPr>
            <p:ph type="body" idx="1"/>
          </p:nvPr>
        </p:nvSpPr>
        <p:spPr/>
        <p:txBody>
          <a:bodyPr/>
          <a:lstStyle/>
          <a:p>
            <a:r>
              <a:rPr lang="nl-BE" dirty="0"/>
              <a:t>Bron: </a:t>
            </a:r>
          </a:p>
          <a:p>
            <a:r>
              <a:rPr lang="nl-NL" sz="1200" kern="1200" dirty="0">
                <a:solidFill>
                  <a:schemeClr val="tx1"/>
                </a:solidFill>
                <a:effectLst/>
                <a:latin typeface="+mn-lt"/>
                <a:ea typeface="+mn-ea"/>
                <a:cs typeface="+mn-cs"/>
              </a:rPr>
              <a:t>Nws, V. (2025, September 29). Inflatie stijgt weer boven 2 procent, onder meer door hogere prijzen voor huishoudhulp en rundvlees | VRT NWS Nieuws. </a:t>
            </a:r>
            <a:r>
              <a:rPr lang="nl-NL" sz="1200" i="1" kern="1200" dirty="0">
                <a:solidFill>
                  <a:schemeClr val="tx1"/>
                </a:solidFill>
                <a:effectLst/>
                <a:latin typeface="+mn-lt"/>
                <a:ea typeface="+mn-ea"/>
                <a:cs typeface="+mn-cs"/>
              </a:rPr>
              <a:t>VRTNWS</a:t>
            </a:r>
            <a:r>
              <a:rPr lang="nl-NL" sz="1200" kern="1200" dirty="0">
                <a:solidFill>
                  <a:schemeClr val="tx1"/>
                </a:solidFill>
                <a:effectLst/>
                <a:latin typeface="+mn-lt"/>
                <a:ea typeface="+mn-ea"/>
                <a:cs typeface="+mn-cs"/>
              </a:rPr>
              <a:t>. https://www.vrt.be/vrtnws/nl/2025/09/29/inflatie-belga/</a:t>
            </a:r>
          </a:p>
        </p:txBody>
      </p:sp>
      <p:sp>
        <p:nvSpPr>
          <p:cNvPr id="4" name="Tijdelijke aanduiding voor dianummer 3">
            <a:extLst>
              <a:ext uri="{FF2B5EF4-FFF2-40B4-BE49-F238E27FC236}">
                <a16:creationId xmlns:a16="http://schemas.microsoft.com/office/drawing/2014/main" id="{99266ED5-8E70-BE8D-A338-499E0F767ADC}"/>
              </a:ext>
            </a:extLst>
          </p:cNvPr>
          <p:cNvSpPr>
            <a:spLocks noGrp="1"/>
          </p:cNvSpPr>
          <p:nvPr>
            <p:ph type="sldNum" sz="quarter" idx="5"/>
          </p:nvPr>
        </p:nvSpPr>
        <p:spPr/>
        <p:txBody>
          <a:bodyPr/>
          <a:lstStyle/>
          <a:p>
            <a:fld id="{9261B846-B7A7-49A6-9F84-9D2797E9DB02}" type="slidenum">
              <a:rPr lang="nl-BE" smtClean="0"/>
              <a:t>15</a:t>
            </a:fld>
            <a:endParaRPr lang="nl-BE" dirty="0"/>
          </a:p>
        </p:txBody>
      </p:sp>
    </p:spTree>
    <p:extLst>
      <p:ext uri="{BB962C8B-B14F-4D97-AF65-F5344CB8AC3E}">
        <p14:creationId xmlns:p14="http://schemas.microsoft.com/office/powerpoint/2010/main" val="31390523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2EB23D-3435-FA47-F3C4-A2BB70B49D81}"/>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78CA48EB-6FD3-E61F-DD64-457536735EF0}"/>
              </a:ext>
            </a:extLst>
          </p:cNvPr>
          <p:cNvSpPr>
            <a:spLocks noGrp="1" noRot="1" noChangeAspect="1"/>
          </p:cNvSpPr>
          <p:nvPr>
            <p:ph type="sldImg"/>
          </p:nvPr>
        </p:nvSpPr>
        <p:spPr/>
        <p:txBody>
          <a:bodyPr/>
          <a:lstStyle/>
          <a:p>
            <a:endParaRPr lang="nl-BE" dirty="0"/>
          </a:p>
        </p:txBody>
      </p:sp>
      <p:sp>
        <p:nvSpPr>
          <p:cNvPr id="3" name="Tijdelijke aanduiding voor notities 2">
            <a:extLst>
              <a:ext uri="{FF2B5EF4-FFF2-40B4-BE49-F238E27FC236}">
                <a16:creationId xmlns:a16="http://schemas.microsoft.com/office/drawing/2014/main" id="{DD0CEC56-C563-C54D-561C-DD9299630F19}"/>
              </a:ext>
            </a:extLst>
          </p:cNvPr>
          <p:cNvSpPr>
            <a:spLocks noGrp="1"/>
          </p:cNvSpPr>
          <p:nvPr>
            <p:ph type="body" idx="1"/>
          </p:nvPr>
        </p:nvSpPr>
        <p:spPr/>
        <p:txBody>
          <a:bodyPr/>
          <a:lstStyle/>
          <a:p>
            <a:r>
              <a:rPr lang="nl-BE" dirty="0"/>
              <a:t>Bron: </a:t>
            </a:r>
          </a:p>
          <a:p>
            <a:r>
              <a:rPr lang="nl-BE" sz="1200" i="1" kern="1200" dirty="0">
                <a:solidFill>
                  <a:schemeClr val="tx1"/>
                </a:solidFill>
                <a:effectLst/>
                <a:latin typeface="+mn-lt"/>
                <a:ea typeface="+mn-ea"/>
                <a:cs typeface="+mn-cs"/>
              </a:rPr>
              <a:t>Benzineprijs naar recordhoogte - Joop - BNNVARA</a:t>
            </a:r>
            <a:r>
              <a:rPr lang="nl-BE" sz="1200" kern="1200" dirty="0">
                <a:solidFill>
                  <a:schemeClr val="tx1"/>
                </a:solidFill>
                <a:effectLst/>
                <a:latin typeface="+mn-lt"/>
                <a:ea typeface="+mn-ea"/>
                <a:cs typeface="+mn-cs"/>
              </a:rPr>
              <a:t>. (n.d.). Joop. https://www.bnnvara.nl/joop/artikelen/benzineprijs-naar-recordhoogte</a:t>
            </a:r>
          </a:p>
          <a:p>
            <a:r>
              <a:rPr lang="nl-NL" dirty="0"/>
              <a:t>ChatGPT. (2026, 21 april). </a:t>
            </a:r>
            <a:r>
              <a:rPr lang="nl-NL" i="1" dirty="0"/>
              <a:t>Cartoon over dure brandstofprijzen</a:t>
            </a:r>
            <a:r>
              <a:rPr lang="nl-NL" dirty="0"/>
              <a:t> [AI-gegenereerde afbeelding]. OpenAI</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Newsday. (2025, February 4). Trump tariffs cartoons. </a:t>
            </a:r>
            <a:r>
              <a:rPr lang="en-US" sz="1200" i="1" kern="1200" dirty="0">
                <a:solidFill>
                  <a:schemeClr val="tx1"/>
                </a:solidFill>
                <a:effectLst/>
                <a:latin typeface="+mn-lt"/>
                <a:ea typeface="+mn-ea"/>
                <a:cs typeface="+mn-cs"/>
              </a:rPr>
              <a:t>Newsday</a:t>
            </a:r>
            <a:r>
              <a:rPr lang="en-US" sz="1200" kern="1200" dirty="0">
                <a:solidFill>
                  <a:schemeClr val="tx1"/>
                </a:solidFill>
                <a:effectLst/>
                <a:latin typeface="+mn-lt"/>
                <a:ea typeface="+mn-ea"/>
                <a:cs typeface="+mn-cs"/>
              </a:rPr>
              <a:t>. https://www.newsday.com/opinion/cartoons/february-2025-trump-trade-tariffs-cartoons-d4uvyrqw</a:t>
            </a:r>
          </a:p>
          <a:p>
            <a:endParaRPr lang="nl-BE" sz="1200" kern="1200" dirty="0">
              <a:solidFill>
                <a:schemeClr val="tx1"/>
              </a:solidFill>
              <a:effectLst/>
              <a:latin typeface="+mn-lt"/>
              <a:ea typeface="+mn-ea"/>
              <a:cs typeface="+mn-cs"/>
            </a:endParaRPr>
          </a:p>
        </p:txBody>
      </p:sp>
      <p:sp>
        <p:nvSpPr>
          <p:cNvPr id="4" name="Tijdelijke aanduiding voor dianummer 3">
            <a:extLst>
              <a:ext uri="{FF2B5EF4-FFF2-40B4-BE49-F238E27FC236}">
                <a16:creationId xmlns:a16="http://schemas.microsoft.com/office/drawing/2014/main" id="{770E9D83-F5C1-CDB1-CDA1-643AD3BEFC47}"/>
              </a:ext>
            </a:extLst>
          </p:cNvPr>
          <p:cNvSpPr>
            <a:spLocks noGrp="1"/>
          </p:cNvSpPr>
          <p:nvPr>
            <p:ph type="sldNum" sz="quarter" idx="5"/>
          </p:nvPr>
        </p:nvSpPr>
        <p:spPr/>
        <p:txBody>
          <a:bodyPr/>
          <a:lstStyle/>
          <a:p>
            <a:fld id="{9261B846-B7A7-49A6-9F84-9D2797E9DB02}" type="slidenum">
              <a:rPr lang="nl-BE" smtClean="0"/>
              <a:t>16</a:t>
            </a:fld>
            <a:endParaRPr lang="nl-BE" dirty="0"/>
          </a:p>
        </p:txBody>
      </p:sp>
    </p:spTree>
    <p:extLst>
      <p:ext uri="{BB962C8B-B14F-4D97-AF65-F5344CB8AC3E}">
        <p14:creationId xmlns:p14="http://schemas.microsoft.com/office/powerpoint/2010/main" val="41096038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E629E1-04FB-BEB7-0DFE-92440D73FD86}"/>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5371B309-6F33-6DE8-3EDE-EB072B879B44}"/>
              </a:ext>
            </a:extLst>
          </p:cNvPr>
          <p:cNvSpPr>
            <a:spLocks noGrp="1" noRot="1" noChangeAspect="1"/>
          </p:cNvSpPr>
          <p:nvPr>
            <p:ph type="sldImg"/>
          </p:nvPr>
        </p:nvSpPr>
        <p:spPr/>
        <p:txBody>
          <a:bodyPr/>
          <a:lstStyle/>
          <a:p>
            <a:endParaRPr lang="nl-BE" dirty="0"/>
          </a:p>
        </p:txBody>
      </p:sp>
      <p:sp>
        <p:nvSpPr>
          <p:cNvPr id="3" name="Tijdelijke aanduiding voor notities 2">
            <a:extLst>
              <a:ext uri="{FF2B5EF4-FFF2-40B4-BE49-F238E27FC236}">
                <a16:creationId xmlns:a16="http://schemas.microsoft.com/office/drawing/2014/main" id="{7A5C1625-45A9-89E7-BF39-914FD0FA688D}"/>
              </a:ext>
            </a:extLst>
          </p:cNvPr>
          <p:cNvSpPr>
            <a:spLocks noGrp="1"/>
          </p:cNvSpPr>
          <p:nvPr>
            <p:ph type="body" idx="1"/>
          </p:nvPr>
        </p:nvSpPr>
        <p:spPr/>
        <p:txBody>
          <a:bodyPr/>
          <a:lstStyle/>
          <a:p>
            <a:r>
              <a:rPr lang="nl-BE" dirty="0"/>
              <a:t>Bron: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i="1" kern="1200" dirty="0">
                <a:solidFill>
                  <a:schemeClr val="tx1"/>
                </a:solidFill>
                <a:effectLst/>
                <a:latin typeface="+mn-lt"/>
                <a:ea typeface="+mn-ea"/>
                <a:cs typeface="+mn-cs"/>
              </a:rPr>
              <a:t>Steeds strengere voorwaarden leefloon zorgen voor uitsluiting | Netwerk tegen Armoede</a:t>
            </a:r>
            <a:r>
              <a:rPr lang="nl-NL" sz="1200" kern="1200" dirty="0">
                <a:solidFill>
                  <a:schemeClr val="tx1"/>
                </a:solidFill>
                <a:effectLst/>
                <a:latin typeface="+mn-lt"/>
                <a:ea typeface="+mn-ea"/>
                <a:cs typeface="+mn-cs"/>
              </a:rPr>
              <a:t>. (n.d.). https://www.netwerktegenarmoede.be/nl/nieuws/2021/ik-moest-slagen-anders-zou-ik-mijn-leefloon-verliezen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i="1" kern="1200" dirty="0">
                <a:solidFill>
                  <a:schemeClr val="tx1"/>
                </a:solidFill>
                <a:effectLst/>
                <a:latin typeface="+mn-lt"/>
                <a:ea typeface="+mn-ea"/>
                <a:cs typeface="+mn-cs"/>
              </a:rPr>
              <a:t>“Robot gaat een oudere niet naar het toilet brengen.”</a:t>
            </a:r>
            <a:r>
              <a:rPr lang="nl-NL" sz="1200" kern="1200" dirty="0">
                <a:solidFill>
                  <a:schemeClr val="tx1"/>
                </a:solidFill>
                <a:effectLst/>
                <a:latin typeface="+mn-lt"/>
                <a:ea typeface="+mn-ea"/>
                <a:cs typeface="+mn-cs"/>
              </a:rPr>
              <a:t> (2024, July 25). ZorgSaamWonen. https://www.zorgsaamwonen.nl/artikel/robot-gaat-een-oudere-niet-naar-het-toilet-brengen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kern="1200" dirty="0">
              <a:solidFill>
                <a:schemeClr val="tx1"/>
              </a:solidFill>
              <a:effectLst/>
              <a:latin typeface="+mn-lt"/>
              <a:ea typeface="+mn-ea"/>
              <a:cs typeface="+mn-cs"/>
            </a:endParaRPr>
          </a:p>
          <a:p>
            <a:endParaRPr lang="nl-BE" dirty="0"/>
          </a:p>
        </p:txBody>
      </p:sp>
      <p:sp>
        <p:nvSpPr>
          <p:cNvPr id="4" name="Tijdelijke aanduiding voor dianummer 3">
            <a:extLst>
              <a:ext uri="{FF2B5EF4-FFF2-40B4-BE49-F238E27FC236}">
                <a16:creationId xmlns:a16="http://schemas.microsoft.com/office/drawing/2014/main" id="{7F16D330-1225-56C4-C41D-70D892E65F34}"/>
              </a:ext>
            </a:extLst>
          </p:cNvPr>
          <p:cNvSpPr>
            <a:spLocks noGrp="1"/>
          </p:cNvSpPr>
          <p:nvPr>
            <p:ph type="sldNum" sz="quarter" idx="5"/>
          </p:nvPr>
        </p:nvSpPr>
        <p:spPr/>
        <p:txBody>
          <a:bodyPr/>
          <a:lstStyle/>
          <a:p>
            <a:fld id="{9261B846-B7A7-49A6-9F84-9D2797E9DB02}" type="slidenum">
              <a:rPr lang="nl-BE" smtClean="0"/>
              <a:t>17</a:t>
            </a:fld>
            <a:endParaRPr lang="nl-BE" dirty="0"/>
          </a:p>
        </p:txBody>
      </p:sp>
    </p:spTree>
    <p:extLst>
      <p:ext uri="{BB962C8B-B14F-4D97-AF65-F5344CB8AC3E}">
        <p14:creationId xmlns:p14="http://schemas.microsoft.com/office/powerpoint/2010/main" val="11208565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BE" dirty="0"/>
          </a:p>
        </p:txBody>
      </p:sp>
      <p:sp>
        <p:nvSpPr>
          <p:cNvPr id="3" name="Tijdelijke aanduiding voor notities 2"/>
          <p:cNvSpPr>
            <a:spLocks noGrp="1"/>
          </p:cNvSpPr>
          <p:nvPr>
            <p:ph type="body" idx="1"/>
          </p:nvPr>
        </p:nvSpPr>
        <p:spPr/>
        <p:txBody>
          <a:bodyPr/>
          <a:lstStyle/>
          <a:p>
            <a:r>
              <a:rPr lang="nl-BE" dirty="0"/>
              <a:t>Bron: </a:t>
            </a:r>
          </a:p>
          <a:p>
            <a:r>
              <a:rPr lang="nl-BE" dirty="0"/>
              <a:t>https://bestat.statbel.fgov.be/bestat/crosstable.xhtml?view=577e7eeb-dc77-4461-b190-9164ad1da877 </a:t>
            </a:r>
          </a:p>
          <a:p>
            <a:r>
              <a:rPr lang="nl-BE" dirty="0"/>
              <a:t>https://www.nieuwsblad.be/economie/werk/aantal-werklozen-daalt-naar-laagste-niveau-sinds-de-jaren-zeventig/127838459.html</a:t>
            </a:r>
          </a:p>
        </p:txBody>
      </p:sp>
      <p:sp>
        <p:nvSpPr>
          <p:cNvPr id="4" name="Tijdelijke aanduiding voor dianummer 3"/>
          <p:cNvSpPr>
            <a:spLocks noGrp="1"/>
          </p:cNvSpPr>
          <p:nvPr>
            <p:ph type="sldNum" sz="quarter" idx="5"/>
          </p:nvPr>
        </p:nvSpPr>
        <p:spPr/>
        <p:txBody>
          <a:bodyPr/>
          <a:lstStyle/>
          <a:p>
            <a:fld id="{9261B846-B7A7-49A6-9F84-9D2797E9DB02}" type="slidenum">
              <a:rPr lang="nl-BE" smtClean="0"/>
              <a:t>19</a:t>
            </a:fld>
            <a:endParaRPr lang="nl-BE" dirty="0"/>
          </a:p>
        </p:txBody>
      </p:sp>
    </p:spTree>
    <p:extLst>
      <p:ext uri="{BB962C8B-B14F-4D97-AF65-F5344CB8AC3E}">
        <p14:creationId xmlns:p14="http://schemas.microsoft.com/office/powerpoint/2010/main" val="17556358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BE" dirty="0"/>
          </a:p>
        </p:txBody>
      </p:sp>
      <p:sp>
        <p:nvSpPr>
          <p:cNvPr id="3" name="Tijdelijke aanduiding voor notities 2"/>
          <p:cNvSpPr>
            <a:spLocks noGrp="1"/>
          </p:cNvSpPr>
          <p:nvPr>
            <p:ph type="body" idx="1"/>
          </p:nvPr>
        </p:nvSpPr>
        <p:spPr/>
        <p:txBody>
          <a:bodyPr/>
          <a:lstStyle/>
          <a:p>
            <a:r>
              <a:rPr lang="nl-BE" dirty="0"/>
              <a:t>Bronnen:</a:t>
            </a:r>
          </a:p>
          <a:p>
            <a:r>
              <a:rPr lang="en-US" dirty="0">
                <a:hlinkClick r:id="rId3"/>
              </a:rPr>
              <a:t>Belgium Debt Clock - National debt of Belgium</a:t>
            </a:r>
            <a:endParaRPr lang="nl-BE" dirty="0"/>
          </a:p>
          <a:p>
            <a:r>
              <a:rPr lang="nl-BE" dirty="0"/>
              <a:t>https://dataexplorer.nbb.be/vis?lc=nl&amp;df[ds]=disseminate&amp;df[id]=DF_CGD&amp;df[ag]=BE2&amp;df[vs]=1.0&amp;av=true&amp;dq=Q.CGD..&amp;lom=LASTNPERIODS&amp;lo=8&amp;to[TIME_PERIOD]=false&amp;pg=0</a:t>
            </a:r>
          </a:p>
        </p:txBody>
      </p:sp>
      <p:sp>
        <p:nvSpPr>
          <p:cNvPr id="4" name="Tijdelijke aanduiding voor dianummer 3"/>
          <p:cNvSpPr>
            <a:spLocks noGrp="1"/>
          </p:cNvSpPr>
          <p:nvPr>
            <p:ph type="sldNum" sz="quarter" idx="5"/>
          </p:nvPr>
        </p:nvSpPr>
        <p:spPr/>
        <p:txBody>
          <a:bodyPr/>
          <a:lstStyle/>
          <a:p>
            <a:fld id="{9261B846-B7A7-49A6-9F84-9D2797E9DB02}" type="slidenum">
              <a:rPr lang="nl-BE" smtClean="0"/>
              <a:t>21</a:t>
            </a:fld>
            <a:endParaRPr lang="nl-BE" dirty="0"/>
          </a:p>
        </p:txBody>
      </p:sp>
    </p:spTree>
    <p:extLst>
      <p:ext uri="{BB962C8B-B14F-4D97-AF65-F5344CB8AC3E}">
        <p14:creationId xmlns:p14="http://schemas.microsoft.com/office/powerpoint/2010/main" val="17173571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C5E209-8CFC-11EE-F4EC-76BBF23031D4}"/>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1ED577E8-11BC-C0C4-0FCA-CC76A45ED034}"/>
              </a:ext>
            </a:extLst>
          </p:cNvPr>
          <p:cNvSpPr>
            <a:spLocks noGrp="1" noRot="1" noChangeAspect="1"/>
          </p:cNvSpPr>
          <p:nvPr>
            <p:ph type="sldImg"/>
          </p:nvPr>
        </p:nvSpPr>
        <p:spPr/>
        <p:txBody>
          <a:bodyPr/>
          <a:lstStyle/>
          <a:p>
            <a:endParaRPr lang="nl-BE" dirty="0"/>
          </a:p>
        </p:txBody>
      </p:sp>
      <p:sp>
        <p:nvSpPr>
          <p:cNvPr id="3" name="Tijdelijke aanduiding voor notities 2">
            <a:extLst>
              <a:ext uri="{FF2B5EF4-FFF2-40B4-BE49-F238E27FC236}">
                <a16:creationId xmlns:a16="http://schemas.microsoft.com/office/drawing/2014/main" id="{017C3F9F-DCB6-D0CD-1EF5-4CED4CD69D4C}"/>
              </a:ext>
            </a:extLst>
          </p:cNvPr>
          <p:cNvSpPr>
            <a:spLocks noGrp="1"/>
          </p:cNvSpPr>
          <p:nvPr>
            <p:ph type="body" idx="1"/>
          </p:nvPr>
        </p:nvSpPr>
        <p:spPr/>
        <p:txBody>
          <a:bodyPr/>
          <a:lstStyle/>
          <a:p>
            <a:r>
              <a:rPr lang="nl-BE" dirty="0"/>
              <a:t>Bronnen: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effectLst/>
                <a:latin typeface="+mn-lt"/>
                <a:ea typeface="+mn-ea"/>
                <a:cs typeface="+mn-cs"/>
              </a:rPr>
              <a:t>Lehmann, R. (2026, April 9). Tesla werkt aan nieuwe SUV: wagen moet kleiner én goedkoper worden. </a:t>
            </a:r>
            <a:r>
              <a:rPr lang="nl-NL" sz="1200" i="1" kern="1200" dirty="0">
                <a:solidFill>
                  <a:schemeClr val="tx1"/>
                </a:solidFill>
                <a:effectLst/>
                <a:latin typeface="+mn-lt"/>
                <a:ea typeface="+mn-ea"/>
                <a:cs typeface="+mn-cs"/>
              </a:rPr>
              <a:t>hln.be</a:t>
            </a:r>
            <a:r>
              <a:rPr lang="nl-NL" sz="1200" kern="1200" dirty="0">
                <a:solidFill>
                  <a:schemeClr val="tx1"/>
                </a:solidFill>
                <a:effectLst/>
                <a:latin typeface="+mn-lt"/>
                <a:ea typeface="+mn-ea"/>
                <a:cs typeface="+mn-cs"/>
              </a:rPr>
              <a:t>. https://www.hln.be/auto/tesla-werkt-aan-nieuwe-suv-wagen-moet-kleiner-en-goedkoper-worden~a3135ba8/?referrer=https%3A%2F%2Fwww.google.com%2F</a:t>
            </a:r>
          </a:p>
          <a:p>
            <a:endParaRPr lang="nl-BE" dirty="0"/>
          </a:p>
        </p:txBody>
      </p:sp>
      <p:sp>
        <p:nvSpPr>
          <p:cNvPr id="4" name="Tijdelijke aanduiding voor dianummer 3">
            <a:extLst>
              <a:ext uri="{FF2B5EF4-FFF2-40B4-BE49-F238E27FC236}">
                <a16:creationId xmlns:a16="http://schemas.microsoft.com/office/drawing/2014/main" id="{C8ADACF2-5993-37AB-E9C8-255ACA1A5CA2}"/>
              </a:ext>
            </a:extLst>
          </p:cNvPr>
          <p:cNvSpPr>
            <a:spLocks noGrp="1"/>
          </p:cNvSpPr>
          <p:nvPr>
            <p:ph type="sldNum" sz="quarter" idx="5"/>
          </p:nvPr>
        </p:nvSpPr>
        <p:spPr/>
        <p:txBody>
          <a:bodyPr/>
          <a:lstStyle/>
          <a:p>
            <a:fld id="{9261B846-B7A7-49A6-9F84-9D2797E9DB02}" type="slidenum">
              <a:rPr lang="nl-BE" smtClean="0"/>
              <a:t>22</a:t>
            </a:fld>
            <a:endParaRPr lang="nl-BE" dirty="0"/>
          </a:p>
        </p:txBody>
      </p:sp>
    </p:spTree>
    <p:extLst>
      <p:ext uri="{BB962C8B-B14F-4D97-AF65-F5344CB8AC3E}">
        <p14:creationId xmlns:p14="http://schemas.microsoft.com/office/powerpoint/2010/main" val="19574181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D594B4-3F6A-900B-492F-040D321AE089}"/>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CECF60C4-5C03-8FDF-2983-EF821A0CFA6D}"/>
              </a:ext>
            </a:extLst>
          </p:cNvPr>
          <p:cNvSpPr>
            <a:spLocks noGrp="1" noRot="1" noChangeAspect="1"/>
          </p:cNvSpPr>
          <p:nvPr>
            <p:ph type="sldImg"/>
          </p:nvPr>
        </p:nvSpPr>
        <p:spPr/>
        <p:txBody>
          <a:bodyPr/>
          <a:lstStyle/>
          <a:p>
            <a:endParaRPr lang="nl-BE" dirty="0"/>
          </a:p>
        </p:txBody>
      </p:sp>
      <p:sp>
        <p:nvSpPr>
          <p:cNvPr id="3" name="Tijdelijke aanduiding voor notities 2">
            <a:extLst>
              <a:ext uri="{FF2B5EF4-FFF2-40B4-BE49-F238E27FC236}">
                <a16:creationId xmlns:a16="http://schemas.microsoft.com/office/drawing/2014/main" id="{C9831383-1567-4C62-BF36-CCCCE3EC8B55}"/>
              </a:ext>
            </a:extLst>
          </p:cNvPr>
          <p:cNvSpPr>
            <a:spLocks noGrp="1"/>
          </p:cNvSpPr>
          <p:nvPr>
            <p:ph type="body" idx="1"/>
          </p:nvPr>
        </p:nvSpPr>
        <p:spPr/>
        <p:txBody>
          <a:bodyPr/>
          <a:lstStyle/>
          <a:p>
            <a:r>
              <a:rPr lang="nl-BE" dirty="0"/>
              <a:t>Bronnen: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effectLst/>
                <a:latin typeface="+mn-lt"/>
                <a:ea typeface="+mn-ea"/>
                <a:cs typeface="+mn-cs"/>
              </a:rPr>
              <a:t>Staking voorbij bij Bpost? Bonden op de rem: “Er is geen akkoord.” (2026, April 17). </a:t>
            </a:r>
            <a:r>
              <a:rPr lang="nl-NL" sz="1200" i="1" kern="1200" dirty="0">
                <a:solidFill>
                  <a:schemeClr val="tx1"/>
                </a:solidFill>
                <a:effectLst/>
                <a:latin typeface="+mn-lt"/>
                <a:ea typeface="+mn-ea"/>
                <a:cs typeface="+mn-cs"/>
              </a:rPr>
              <a:t>De Tijd</a:t>
            </a:r>
            <a:r>
              <a:rPr lang="nl-NL" sz="1200" kern="1200" dirty="0">
                <a:solidFill>
                  <a:schemeClr val="tx1"/>
                </a:solidFill>
                <a:effectLst/>
                <a:latin typeface="+mn-lt"/>
                <a:ea typeface="+mn-ea"/>
                <a:cs typeface="+mn-cs"/>
              </a:rPr>
              <a:t>. https://www.tijd.be/ondernemen/logistiek/staking-voorbij-bij-bpost-bonden-op-de-rem-er-is-geen-akkoord/10656954.html</a:t>
            </a:r>
          </a:p>
          <a:p>
            <a:endParaRPr lang="nl-BE" dirty="0"/>
          </a:p>
        </p:txBody>
      </p:sp>
      <p:sp>
        <p:nvSpPr>
          <p:cNvPr id="4" name="Tijdelijke aanduiding voor dianummer 3">
            <a:extLst>
              <a:ext uri="{FF2B5EF4-FFF2-40B4-BE49-F238E27FC236}">
                <a16:creationId xmlns:a16="http://schemas.microsoft.com/office/drawing/2014/main" id="{1885FDFE-E015-5BED-656E-FE8B9203EFBD}"/>
              </a:ext>
            </a:extLst>
          </p:cNvPr>
          <p:cNvSpPr>
            <a:spLocks noGrp="1"/>
          </p:cNvSpPr>
          <p:nvPr>
            <p:ph type="sldNum" sz="quarter" idx="5"/>
          </p:nvPr>
        </p:nvSpPr>
        <p:spPr/>
        <p:txBody>
          <a:bodyPr/>
          <a:lstStyle/>
          <a:p>
            <a:fld id="{9261B846-B7A7-49A6-9F84-9D2797E9DB02}" type="slidenum">
              <a:rPr lang="nl-BE" smtClean="0"/>
              <a:t>23</a:t>
            </a:fld>
            <a:endParaRPr lang="nl-BE" dirty="0"/>
          </a:p>
        </p:txBody>
      </p:sp>
    </p:spTree>
    <p:extLst>
      <p:ext uri="{BB962C8B-B14F-4D97-AF65-F5344CB8AC3E}">
        <p14:creationId xmlns:p14="http://schemas.microsoft.com/office/powerpoint/2010/main" val="425751433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8965BC-A131-7E6D-F554-73312302083B}"/>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EF391EEE-347E-D8E4-D76A-D18BFAC4BC04}"/>
              </a:ext>
            </a:extLst>
          </p:cNvPr>
          <p:cNvSpPr>
            <a:spLocks noGrp="1" noRot="1" noChangeAspect="1"/>
          </p:cNvSpPr>
          <p:nvPr>
            <p:ph type="sldImg"/>
          </p:nvPr>
        </p:nvSpPr>
        <p:spPr/>
        <p:txBody>
          <a:bodyPr/>
          <a:lstStyle/>
          <a:p>
            <a:endParaRPr lang="nl-BE" dirty="0"/>
          </a:p>
        </p:txBody>
      </p:sp>
      <p:sp>
        <p:nvSpPr>
          <p:cNvPr id="3" name="Tijdelijke aanduiding voor notities 2">
            <a:extLst>
              <a:ext uri="{FF2B5EF4-FFF2-40B4-BE49-F238E27FC236}">
                <a16:creationId xmlns:a16="http://schemas.microsoft.com/office/drawing/2014/main" id="{DB499180-C480-9322-52F8-77BEF8E3C196}"/>
              </a:ext>
            </a:extLst>
          </p:cNvPr>
          <p:cNvSpPr>
            <a:spLocks noGrp="1"/>
          </p:cNvSpPr>
          <p:nvPr>
            <p:ph type="body" idx="1"/>
          </p:nvPr>
        </p:nvSpPr>
        <p:spPr/>
        <p:txBody>
          <a:bodyPr/>
          <a:lstStyle/>
          <a:p>
            <a:r>
              <a:rPr lang="nl-BE" dirty="0"/>
              <a:t>Bronnen:</a:t>
            </a:r>
          </a:p>
          <a:p>
            <a:pPr marL="0" marR="0" lvl="0" indent="0" algn="l" defTabSz="914400" rtl="0" eaLnBrk="1" fontAlgn="auto" latinLnBrk="0" hangingPunct="1">
              <a:lnSpc>
                <a:spcPct val="100000"/>
              </a:lnSpc>
              <a:spcBef>
                <a:spcPts val="0"/>
              </a:spcBef>
              <a:spcAft>
                <a:spcPts val="0"/>
              </a:spcAft>
              <a:buClrTx/>
              <a:buSzTx/>
              <a:buFontTx/>
              <a:buNone/>
              <a:tabLst/>
              <a:defRPr/>
            </a:pPr>
            <a:r>
              <a:rPr lang="nl-BE" sz="1200" i="1" kern="1200" dirty="0">
                <a:solidFill>
                  <a:schemeClr val="tx1"/>
                </a:solidFill>
                <a:effectLst/>
                <a:latin typeface="+mn-lt"/>
                <a:ea typeface="+mn-ea"/>
                <a:cs typeface="+mn-cs"/>
              </a:rPr>
              <a:t>Zoeken naar faillissementen en opschortingen - FaillissementsDossier.be</a:t>
            </a:r>
            <a:r>
              <a:rPr lang="nl-BE" sz="1200" kern="1200" dirty="0">
                <a:solidFill>
                  <a:schemeClr val="tx1"/>
                </a:solidFill>
                <a:effectLst/>
                <a:latin typeface="+mn-lt"/>
                <a:ea typeface="+mn-ea"/>
                <a:cs typeface="+mn-cs"/>
              </a:rPr>
              <a:t>. (n.d.). https://www.faillissementsdossier.be/nl/zoeken.aspx?q=wommelgem</a:t>
            </a:r>
          </a:p>
          <a:p>
            <a:endParaRPr lang="nl-BE" dirty="0"/>
          </a:p>
        </p:txBody>
      </p:sp>
      <p:sp>
        <p:nvSpPr>
          <p:cNvPr id="4" name="Tijdelijke aanduiding voor dianummer 3">
            <a:extLst>
              <a:ext uri="{FF2B5EF4-FFF2-40B4-BE49-F238E27FC236}">
                <a16:creationId xmlns:a16="http://schemas.microsoft.com/office/drawing/2014/main" id="{C427B3AD-D740-1696-E4B7-4D5A21F4B8E5}"/>
              </a:ext>
            </a:extLst>
          </p:cNvPr>
          <p:cNvSpPr>
            <a:spLocks noGrp="1"/>
          </p:cNvSpPr>
          <p:nvPr>
            <p:ph type="sldNum" sz="quarter" idx="5"/>
          </p:nvPr>
        </p:nvSpPr>
        <p:spPr/>
        <p:txBody>
          <a:bodyPr/>
          <a:lstStyle/>
          <a:p>
            <a:fld id="{9261B846-B7A7-49A6-9F84-9D2797E9DB02}" type="slidenum">
              <a:rPr lang="nl-BE" smtClean="0"/>
              <a:t>24</a:t>
            </a:fld>
            <a:endParaRPr lang="nl-BE" dirty="0"/>
          </a:p>
        </p:txBody>
      </p:sp>
    </p:spTree>
    <p:extLst>
      <p:ext uri="{BB962C8B-B14F-4D97-AF65-F5344CB8AC3E}">
        <p14:creationId xmlns:p14="http://schemas.microsoft.com/office/powerpoint/2010/main" val="11221548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1808F9-5ACC-BF10-FBCB-723B471C1202}"/>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8DD0F8E6-EC7E-7896-478E-4C60B5ABFAEC}"/>
              </a:ext>
            </a:extLst>
          </p:cNvPr>
          <p:cNvSpPr>
            <a:spLocks noGrp="1" noRot="1" noChangeAspect="1"/>
          </p:cNvSpPr>
          <p:nvPr>
            <p:ph type="sldImg"/>
          </p:nvPr>
        </p:nvSpPr>
        <p:spPr/>
        <p:txBody>
          <a:bodyPr/>
          <a:lstStyle/>
          <a:p>
            <a:endParaRPr lang="nl-BE" dirty="0"/>
          </a:p>
        </p:txBody>
      </p:sp>
      <p:sp>
        <p:nvSpPr>
          <p:cNvPr id="3" name="Tijdelijke aanduiding voor notities 2">
            <a:extLst>
              <a:ext uri="{FF2B5EF4-FFF2-40B4-BE49-F238E27FC236}">
                <a16:creationId xmlns:a16="http://schemas.microsoft.com/office/drawing/2014/main" id="{C7C54938-337F-6A52-E1A5-B8150E3F9C00}"/>
              </a:ext>
            </a:extLst>
          </p:cNvPr>
          <p:cNvSpPr>
            <a:spLocks noGrp="1"/>
          </p:cNvSpPr>
          <p:nvPr>
            <p:ph type="body" idx="1"/>
          </p:nvPr>
        </p:nvSpPr>
        <p:spPr/>
        <p:txBody>
          <a:bodyPr/>
          <a:lstStyle/>
          <a:p>
            <a:r>
              <a:rPr lang="nl-BE" dirty="0"/>
              <a:t>Bronnen:</a:t>
            </a:r>
          </a:p>
          <a:p>
            <a:pPr marL="0" marR="0" lvl="0" indent="0" algn="l" defTabSz="914400" rtl="0" eaLnBrk="1" fontAlgn="auto" latinLnBrk="0" hangingPunct="1">
              <a:lnSpc>
                <a:spcPct val="100000"/>
              </a:lnSpc>
              <a:spcBef>
                <a:spcPts val="0"/>
              </a:spcBef>
              <a:spcAft>
                <a:spcPts val="0"/>
              </a:spcAft>
              <a:buClrTx/>
              <a:buSzTx/>
              <a:buFontTx/>
              <a:buNone/>
              <a:tabLst/>
              <a:defRPr/>
            </a:pPr>
            <a:r>
              <a:rPr lang="nl-BE" sz="1200" i="1" kern="1200" dirty="0">
                <a:solidFill>
                  <a:schemeClr val="tx1"/>
                </a:solidFill>
                <a:effectLst/>
                <a:latin typeface="+mn-lt"/>
                <a:ea typeface="+mn-ea"/>
                <a:cs typeface="+mn-cs"/>
              </a:rPr>
              <a:t>Consult</a:t>
            </a:r>
            <a:r>
              <a:rPr lang="nl-BE" sz="1200" kern="1200" dirty="0">
                <a:solidFill>
                  <a:schemeClr val="tx1"/>
                </a:solidFill>
                <a:effectLst/>
                <a:latin typeface="+mn-lt"/>
                <a:ea typeface="+mn-ea"/>
                <a:cs typeface="+mn-cs"/>
              </a:rPr>
              <a:t>. (n.d.). https://consult.cbso.nbb.be/consult-enterprise</a:t>
            </a:r>
          </a:p>
          <a:p>
            <a:endParaRPr lang="nl-BE" dirty="0"/>
          </a:p>
        </p:txBody>
      </p:sp>
      <p:sp>
        <p:nvSpPr>
          <p:cNvPr id="4" name="Tijdelijke aanduiding voor dianummer 3">
            <a:extLst>
              <a:ext uri="{FF2B5EF4-FFF2-40B4-BE49-F238E27FC236}">
                <a16:creationId xmlns:a16="http://schemas.microsoft.com/office/drawing/2014/main" id="{5E2E96BE-D106-A89F-5C26-E8293FC76B42}"/>
              </a:ext>
            </a:extLst>
          </p:cNvPr>
          <p:cNvSpPr>
            <a:spLocks noGrp="1"/>
          </p:cNvSpPr>
          <p:nvPr>
            <p:ph type="sldNum" sz="quarter" idx="5"/>
          </p:nvPr>
        </p:nvSpPr>
        <p:spPr/>
        <p:txBody>
          <a:bodyPr/>
          <a:lstStyle/>
          <a:p>
            <a:fld id="{9261B846-B7A7-49A6-9F84-9D2797E9DB02}" type="slidenum">
              <a:rPr lang="nl-BE" smtClean="0"/>
              <a:t>25</a:t>
            </a:fld>
            <a:endParaRPr lang="nl-BE" dirty="0"/>
          </a:p>
        </p:txBody>
      </p:sp>
    </p:spTree>
    <p:extLst>
      <p:ext uri="{BB962C8B-B14F-4D97-AF65-F5344CB8AC3E}">
        <p14:creationId xmlns:p14="http://schemas.microsoft.com/office/powerpoint/2010/main" val="1765245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BE" dirty="0"/>
          </a:p>
        </p:txBody>
      </p:sp>
      <p:sp>
        <p:nvSpPr>
          <p:cNvPr id="3" name="Tijdelijke aanduiding voor notities 2"/>
          <p:cNvSpPr>
            <a:spLocks noGrp="1"/>
          </p:cNvSpPr>
          <p:nvPr>
            <p:ph type="body" idx="1"/>
          </p:nvPr>
        </p:nvSpPr>
        <p:spPr/>
        <p:txBody>
          <a:bodyPr/>
          <a:lstStyle/>
          <a:p>
            <a:r>
              <a:rPr lang="nl-BE" dirty="0"/>
              <a:t>Bron: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Main, P. (2026, April 15). </a:t>
            </a:r>
            <a:r>
              <a:rPr lang="en-US" sz="1200" i="1" kern="1200" dirty="0">
                <a:solidFill>
                  <a:schemeClr val="tx1"/>
                </a:solidFill>
                <a:effectLst/>
                <a:latin typeface="+mn-lt"/>
                <a:ea typeface="+mn-ea"/>
                <a:cs typeface="+mn-cs"/>
              </a:rPr>
              <a:t>Dual Coding: Why words and images together strengthen memory</a:t>
            </a:r>
            <a:r>
              <a:rPr lang="en-US" sz="1200" kern="1200" dirty="0">
                <a:solidFill>
                  <a:schemeClr val="tx1"/>
                </a:solidFill>
                <a:effectLst/>
                <a:latin typeface="+mn-lt"/>
                <a:ea typeface="+mn-ea"/>
                <a:cs typeface="+mn-cs"/>
              </a:rPr>
              <a:t>. https://www.structural-learning.com/post/dual-coding-a-teachers-guide</a:t>
            </a:r>
          </a:p>
          <a:p>
            <a:endParaRPr lang="nl-BE" dirty="0"/>
          </a:p>
        </p:txBody>
      </p:sp>
      <p:sp>
        <p:nvSpPr>
          <p:cNvPr id="4" name="Tijdelijke aanduiding voor dianummer 3"/>
          <p:cNvSpPr>
            <a:spLocks noGrp="1"/>
          </p:cNvSpPr>
          <p:nvPr>
            <p:ph type="sldNum" sz="quarter" idx="5"/>
          </p:nvPr>
        </p:nvSpPr>
        <p:spPr/>
        <p:txBody>
          <a:bodyPr/>
          <a:lstStyle/>
          <a:p>
            <a:fld id="{1D942312-2CDD-4DC1-A476-0920215AFCAA}" type="slidenum">
              <a:rPr lang="nl-BE" smtClean="0"/>
              <a:t>26</a:t>
            </a:fld>
            <a:endParaRPr lang="nl-BE" dirty="0"/>
          </a:p>
        </p:txBody>
      </p:sp>
    </p:spTree>
    <p:extLst>
      <p:ext uri="{BB962C8B-B14F-4D97-AF65-F5344CB8AC3E}">
        <p14:creationId xmlns:p14="http://schemas.microsoft.com/office/powerpoint/2010/main" val="18516393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BE" dirty="0"/>
          </a:p>
        </p:txBody>
      </p:sp>
      <p:sp>
        <p:nvSpPr>
          <p:cNvPr id="3" name="Tijdelijke aanduiding voor notities 2"/>
          <p:cNvSpPr>
            <a:spLocks noGrp="1"/>
          </p:cNvSpPr>
          <p:nvPr>
            <p:ph type="body" idx="1"/>
          </p:nvPr>
        </p:nvSpPr>
        <p:spPr/>
        <p:txBody>
          <a:bodyPr/>
          <a:lstStyle/>
          <a:p>
            <a:pPr lvl="1"/>
            <a:r>
              <a:rPr lang="nl-BE" sz="1200" b="1" kern="1200" dirty="0">
                <a:solidFill>
                  <a:schemeClr val="tx1"/>
                </a:solidFill>
                <a:effectLst/>
                <a:latin typeface="+mn-lt"/>
                <a:ea typeface="+mn-ea"/>
                <a:cs typeface="+mn-cs"/>
              </a:rPr>
              <a:t>Krachtlijnen</a:t>
            </a:r>
          </a:p>
          <a:p>
            <a:r>
              <a:rPr lang="nl-BE" sz="1200" b="0" i="0" kern="1200" dirty="0">
                <a:solidFill>
                  <a:schemeClr val="tx1"/>
                </a:solidFill>
                <a:effectLst/>
                <a:latin typeface="+mn-lt"/>
                <a:ea typeface="+mn-ea"/>
                <a:cs typeface="+mn-cs"/>
              </a:rPr>
              <a:t>Reflecteren vanuit het perspectief van de consument over de economisch-maatschappelijke actualiteit</a:t>
            </a:r>
            <a:endParaRPr lang="nl-BE" sz="1200" b="1" i="1" kern="1200" dirty="0">
              <a:solidFill>
                <a:schemeClr val="tx1"/>
              </a:solidFill>
              <a:effectLst/>
              <a:latin typeface="+mn-lt"/>
              <a:ea typeface="+mn-ea"/>
              <a:cs typeface="+mn-cs"/>
            </a:endParaRPr>
          </a:p>
          <a:p>
            <a:r>
              <a:rPr lang="nl-BE" sz="1200" kern="1200" dirty="0">
                <a:solidFill>
                  <a:schemeClr val="tx1"/>
                </a:solidFill>
                <a:effectLst/>
                <a:latin typeface="+mn-lt"/>
                <a:ea typeface="+mn-ea"/>
                <a:cs typeface="+mn-cs"/>
              </a:rPr>
              <a:t>Een aantal economische ontwikkelingen heeft als gevolg dat consumenten bewuster omgaan met de economische wereld om hen heen. Consumenten hechten veel meer belang aan een open, transparante en betekenisvolle economie, duurzaamheid, een work life balans (welzijn). Consumenten zoeken verbondenheid met elkaar en met de wereld en maken daarbij gebruik van de mogelijkheden van de digitale economie. Vanuit de wegwijzers duurzaamheid en kwetsbaarheid en belofte helpen we leerlingen een kritische en ethische houding ontwikkelen ten aanzien van die ontwikkelingen in de economie. Vanuit de wegwijzer rechtvaardigheid leren we hen oog hebben voor welvaart en welzijn.</a:t>
            </a:r>
          </a:p>
          <a:p>
            <a:r>
              <a:rPr lang="nl-BE" sz="1200" b="0" i="0" kern="1200" dirty="0">
                <a:solidFill>
                  <a:schemeClr val="tx1"/>
                </a:solidFill>
                <a:effectLst/>
                <a:latin typeface="+mn-lt"/>
                <a:ea typeface="+mn-ea"/>
                <a:cs typeface="+mn-cs"/>
              </a:rPr>
              <a:t>Economisch-maatschappelijke verschijnselen en actualiteit onderzoeken vanuit het standpunt van ondernemingen en overheid</a:t>
            </a:r>
            <a:endParaRPr lang="nl-BE" sz="1200" b="1" i="1" kern="1200" dirty="0">
              <a:solidFill>
                <a:schemeClr val="tx1"/>
              </a:solidFill>
              <a:effectLst/>
              <a:latin typeface="+mn-lt"/>
              <a:ea typeface="+mn-ea"/>
              <a:cs typeface="+mn-cs"/>
            </a:endParaRPr>
          </a:p>
          <a:p>
            <a:r>
              <a:rPr lang="nl-BE" sz="1200" kern="1200" dirty="0">
                <a:solidFill>
                  <a:schemeClr val="tx1"/>
                </a:solidFill>
                <a:effectLst/>
                <a:latin typeface="+mn-lt"/>
                <a:ea typeface="+mn-ea"/>
                <a:cs typeface="+mn-cs"/>
              </a:rPr>
              <a:t>Ondernemingen zijn een belangrijke schakel in de economie. De macro-economische ontwikkelingen die een impact hebben op de consument (de vraag) beïnvloeden ook ondernemingen (het aanbod). Nieuwe vormen van economische organisatie ontstaan en jonge ondernemers treden meer en meer op de voorgrond. Wat zijn de motieven om te ondernemen en hoe werkt een onderneming?</a:t>
            </a:r>
            <a:br>
              <a:rPr lang="nl-BE" sz="1200" kern="1200" dirty="0">
                <a:solidFill>
                  <a:schemeClr val="tx1"/>
                </a:solidFill>
                <a:effectLst/>
                <a:latin typeface="+mn-lt"/>
                <a:ea typeface="+mn-ea"/>
                <a:cs typeface="+mn-cs"/>
              </a:rPr>
            </a:br>
            <a:r>
              <a:rPr lang="nl-BE" sz="1200" kern="1200" dirty="0">
                <a:solidFill>
                  <a:schemeClr val="tx1"/>
                </a:solidFill>
                <a:effectLst/>
                <a:latin typeface="+mn-lt"/>
                <a:ea typeface="+mn-ea"/>
                <a:cs typeface="+mn-cs"/>
              </a:rPr>
              <a:t>Binnen de economische omgeving spelen lokale, nationale en internationale (EU) overheden ook een rol ten aanzien van consumenten en ondernemingen.</a:t>
            </a:r>
          </a:p>
          <a:p>
            <a:endParaRPr lang="nl-BE" dirty="0"/>
          </a:p>
        </p:txBody>
      </p:sp>
      <p:sp>
        <p:nvSpPr>
          <p:cNvPr id="4" name="Tijdelijke aanduiding voor dianummer 3"/>
          <p:cNvSpPr>
            <a:spLocks noGrp="1"/>
          </p:cNvSpPr>
          <p:nvPr>
            <p:ph type="sldNum" sz="quarter" idx="5"/>
          </p:nvPr>
        </p:nvSpPr>
        <p:spPr/>
        <p:txBody>
          <a:bodyPr/>
          <a:lstStyle/>
          <a:p>
            <a:fld id="{1D942312-2CDD-4DC1-A476-0920215AFCAA}" type="slidenum">
              <a:rPr lang="nl-BE" smtClean="0"/>
              <a:t>2</a:t>
            </a:fld>
            <a:endParaRPr lang="nl-BE" dirty="0"/>
          </a:p>
        </p:txBody>
      </p:sp>
    </p:spTree>
    <p:extLst>
      <p:ext uri="{BB962C8B-B14F-4D97-AF65-F5344CB8AC3E}">
        <p14:creationId xmlns:p14="http://schemas.microsoft.com/office/powerpoint/2010/main" val="4427052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BE" dirty="0"/>
          </a:p>
        </p:txBody>
      </p:sp>
      <p:sp>
        <p:nvSpPr>
          <p:cNvPr id="3" name="Tijdelijke aanduiding voor notities 2"/>
          <p:cNvSpPr>
            <a:spLocks noGrp="1"/>
          </p:cNvSpPr>
          <p:nvPr>
            <p:ph type="body" idx="1"/>
          </p:nvPr>
        </p:nvSpPr>
        <p:spPr/>
        <p:txBody>
          <a:bodyPr/>
          <a:lstStyle/>
          <a:p>
            <a:r>
              <a:rPr lang="nl-BE" dirty="0"/>
              <a:t>Bronnen:</a:t>
            </a:r>
          </a:p>
          <a:p>
            <a:pPr marL="0" marR="0" lvl="0" indent="0" algn="l" defTabSz="914400" rtl="0" eaLnBrk="1" fontAlgn="auto" latinLnBrk="0" hangingPunct="1">
              <a:lnSpc>
                <a:spcPct val="100000"/>
              </a:lnSpc>
              <a:spcBef>
                <a:spcPts val="0"/>
              </a:spcBef>
              <a:spcAft>
                <a:spcPts val="0"/>
              </a:spcAft>
              <a:buClrTx/>
              <a:buSzTx/>
              <a:buFontTx/>
              <a:buNone/>
              <a:tabLst/>
              <a:defRPr/>
            </a:pPr>
            <a:r>
              <a:rPr lang="nl-BE" sz="1200" kern="1200" dirty="0">
                <a:solidFill>
                  <a:schemeClr val="tx1"/>
                </a:solidFill>
                <a:effectLst/>
                <a:latin typeface="+mn-lt"/>
                <a:ea typeface="+mn-ea"/>
                <a:cs typeface="+mn-cs"/>
              </a:rPr>
              <a:t>Neerman, P. (2026, February 10). Colruyt brengt AI-kassasysteem naar honderdste winkel. </a:t>
            </a:r>
            <a:r>
              <a:rPr lang="nl-BE" sz="1200" i="1" kern="1200" dirty="0">
                <a:solidFill>
                  <a:schemeClr val="tx1"/>
                </a:solidFill>
                <a:effectLst/>
                <a:latin typeface="+mn-lt"/>
                <a:ea typeface="+mn-ea"/>
                <a:cs typeface="+mn-cs"/>
              </a:rPr>
              <a:t>RetailDetail BE</a:t>
            </a:r>
            <a:r>
              <a:rPr lang="nl-BE" sz="1200" kern="1200" dirty="0">
                <a:solidFill>
                  <a:schemeClr val="tx1"/>
                </a:solidFill>
                <a:effectLst/>
                <a:latin typeface="+mn-lt"/>
                <a:ea typeface="+mn-ea"/>
                <a:cs typeface="+mn-cs"/>
              </a:rPr>
              <a:t>. https://www.retaildetail.be/nl/news/food/colruyt-brengt-ai-kassasysteem-naar-honderdste-winkel/</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effectLst/>
                <a:latin typeface="+mn-lt"/>
                <a:ea typeface="+mn-ea"/>
                <a:cs typeface="+mn-cs"/>
              </a:rPr>
              <a:t>Nws, V. (2025, August 2). </a:t>
            </a:r>
            <a:r>
              <a:rPr lang="nl-NL" sz="1200" i="1" kern="1200" dirty="0">
                <a:solidFill>
                  <a:schemeClr val="tx1"/>
                </a:solidFill>
                <a:effectLst/>
                <a:latin typeface="+mn-lt"/>
                <a:ea typeface="+mn-ea"/>
                <a:cs typeface="+mn-cs"/>
              </a:rPr>
              <a:t>Video - Artificiële intelligentie helpt kassiers om producten te scannen</a:t>
            </a:r>
            <a:r>
              <a:rPr lang="nl-NL" sz="1200" kern="1200" dirty="0">
                <a:solidFill>
                  <a:schemeClr val="tx1"/>
                </a:solidFill>
                <a:effectLst/>
                <a:latin typeface="+mn-lt"/>
                <a:ea typeface="+mn-ea"/>
                <a:cs typeface="+mn-cs"/>
              </a:rPr>
              <a:t> [Video]. VRTNWS. https://www.vrt.be/vrtnws/nl/kijk/2025/08/02/colruyt-kassa-met-ai/</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BE"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kern="1200" dirty="0">
              <a:solidFill>
                <a:schemeClr val="tx1"/>
              </a:solidFill>
              <a:effectLst/>
              <a:latin typeface="+mn-lt"/>
              <a:ea typeface="+mn-ea"/>
              <a:cs typeface="+mn-cs"/>
            </a:endParaRPr>
          </a:p>
          <a:p>
            <a:endParaRPr lang="nl-BE" dirty="0"/>
          </a:p>
        </p:txBody>
      </p:sp>
      <p:sp>
        <p:nvSpPr>
          <p:cNvPr id="4" name="Tijdelijke aanduiding voor dianummer 3"/>
          <p:cNvSpPr>
            <a:spLocks noGrp="1"/>
          </p:cNvSpPr>
          <p:nvPr>
            <p:ph type="sldNum" sz="quarter" idx="5"/>
          </p:nvPr>
        </p:nvSpPr>
        <p:spPr/>
        <p:txBody>
          <a:bodyPr/>
          <a:lstStyle/>
          <a:p>
            <a:fld id="{9261B846-B7A7-49A6-9F84-9D2797E9DB02}" type="slidenum">
              <a:rPr lang="nl-BE" smtClean="0"/>
              <a:t>27</a:t>
            </a:fld>
            <a:endParaRPr lang="nl-BE" dirty="0"/>
          </a:p>
        </p:txBody>
      </p:sp>
    </p:spTree>
    <p:extLst>
      <p:ext uri="{BB962C8B-B14F-4D97-AF65-F5344CB8AC3E}">
        <p14:creationId xmlns:p14="http://schemas.microsoft.com/office/powerpoint/2010/main" val="29479455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E24373-4977-ABB3-A5A0-04A5D0C59CD9}"/>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1739A6DE-16E4-251D-B4EB-30BA642D24EB}"/>
              </a:ext>
            </a:extLst>
          </p:cNvPr>
          <p:cNvSpPr>
            <a:spLocks noGrp="1" noRot="1" noChangeAspect="1"/>
          </p:cNvSpPr>
          <p:nvPr>
            <p:ph type="sldImg"/>
          </p:nvPr>
        </p:nvSpPr>
        <p:spPr/>
        <p:txBody>
          <a:bodyPr/>
          <a:lstStyle/>
          <a:p>
            <a:endParaRPr lang="nl-BE" dirty="0"/>
          </a:p>
        </p:txBody>
      </p:sp>
      <p:sp>
        <p:nvSpPr>
          <p:cNvPr id="3" name="Tijdelijke aanduiding voor notities 2">
            <a:extLst>
              <a:ext uri="{FF2B5EF4-FFF2-40B4-BE49-F238E27FC236}">
                <a16:creationId xmlns:a16="http://schemas.microsoft.com/office/drawing/2014/main" id="{F0E61EAE-7671-1134-5189-30218B81274C}"/>
              </a:ext>
            </a:extLst>
          </p:cNvPr>
          <p:cNvSpPr>
            <a:spLocks noGrp="1"/>
          </p:cNvSpPr>
          <p:nvPr>
            <p:ph type="body" idx="1"/>
          </p:nvPr>
        </p:nvSpPr>
        <p:spPr/>
        <p:txBody>
          <a:bodyPr/>
          <a:lstStyle/>
          <a:p>
            <a:r>
              <a:rPr lang="nl-BE" dirty="0"/>
              <a:t>Bronnen:</a:t>
            </a:r>
          </a:p>
          <a:p>
            <a:r>
              <a:rPr lang="nl-NL" sz="1200" kern="1200" dirty="0">
                <a:solidFill>
                  <a:schemeClr val="tx1"/>
                </a:solidFill>
                <a:effectLst/>
                <a:latin typeface="+mn-lt"/>
                <a:ea typeface="+mn-ea"/>
                <a:cs typeface="+mn-cs"/>
              </a:rPr>
              <a:t>Federaal Planbureau ziet Belgische inflatie boven 3 procent stijgen. (2026, April 7). </a:t>
            </a:r>
            <a:r>
              <a:rPr lang="nl-NL" sz="1200" i="1" kern="1200" dirty="0">
                <a:solidFill>
                  <a:schemeClr val="tx1"/>
                </a:solidFill>
                <a:effectLst/>
                <a:latin typeface="+mn-lt"/>
                <a:ea typeface="+mn-ea"/>
                <a:cs typeface="+mn-cs"/>
              </a:rPr>
              <a:t>De Tijd</a:t>
            </a:r>
            <a:r>
              <a:rPr lang="nl-NL" sz="1200" kern="1200" dirty="0">
                <a:solidFill>
                  <a:schemeClr val="tx1"/>
                </a:solidFill>
                <a:effectLst/>
                <a:latin typeface="+mn-lt"/>
                <a:ea typeface="+mn-ea"/>
                <a:cs typeface="+mn-cs"/>
              </a:rPr>
              <a:t>. https://www.tijd.be/politiek-economie/belgie/economie/federaal-planbureau-ziet-belgische-inflatie-boven-3-procent-stijgen/10655805.html</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i="1" kern="1200" dirty="0">
                <a:solidFill>
                  <a:schemeClr val="tx1"/>
                </a:solidFill>
                <a:effectLst/>
                <a:latin typeface="+mn-lt"/>
                <a:ea typeface="+mn-ea"/>
                <a:cs typeface="+mn-cs"/>
              </a:rPr>
              <a:t>Inflatie loopt opnieuw op: “Komt snel na vorige inflatiegolf” | VRT MAX</a:t>
            </a:r>
            <a:r>
              <a:rPr lang="nl-NL" sz="1200" kern="1200" dirty="0">
                <a:solidFill>
                  <a:schemeClr val="tx1"/>
                </a:solidFill>
                <a:effectLst/>
                <a:latin typeface="+mn-lt"/>
                <a:ea typeface="+mn-ea"/>
                <a:cs typeface="+mn-cs"/>
              </a:rPr>
              <a:t>. (n.d.). https://www.vrt.be/vrtmax/luister/radio/d/de-wereld-vandaag~11-10/de-wereld-vandaag~11-37025-0/fragment~87666322-24d4-47ec-9082-c12967e1ed22/?ndl=true</a:t>
            </a:r>
          </a:p>
          <a:p>
            <a:pPr marL="0" marR="0" lvl="0" indent="0" algn="l" defTabSz="914400" rtl="0" eaLnBrk="1" fontAlgn="auto" latinLnBrk="0" hangingPunct="1">
              <a:lnSpc>
                <a:spcPct val="100000"/>
              </a:lnSpc>
              <a:spcBef>
                <a:spcPts val="0"/>
              </a:spcBef>
              <a:spcAft>
                <a:spcPts val="0"/>
              </a:spcAft>
              <a:buClrTx/>
              <a:buSzTx/>
              <a:buFontTx/>
              <a:buNone/>
              <a:tabLst/>
              <a:defRPr/>
            </a:pPr>
            <a:r>
              <a:rPr lang="nl-BE" sz="1200" i="1" kern="1200" dirty="0">
                <a:solidFill>
                  <a:schemeClr val="tx1"/>
                </a:solidFill>
                <a:effectLst/>
                <a:latin typeface="+mn-lt"/>
                <a:ea typeface="+mn-ea"/>
                <a:cs typeface="+mn-cs"/>
              </a:rPr>
              <a:t>Inflatie in België | Statbel</a:t>
            </a:r>
            <a:r>
              <a:rPr lang="nl-BE" sz="1200" kern="1200" dirty="0">
                <a:solidFill>
                  <a:schemeClr val="tx1"/>
                </a:solidFill>
                <a:effectLst/>
                <a:latin typeface="+mn-lt"/>
                <a:ea typeface="+mn-ea"/>
                <a:cs typeface="+mn-cs"/>
              </a:rPr>
              <a:t>. (n.d.). https://statbel.fgov.be/nl/cijfers/inflatie-belgie</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kern="1200" dirty="0">
              <a:solidFill>
                <a:schemeClr val="tx1"/>
              </a:solidFill>
              <a:effectLst/>
              <a:latin typeface="+mn-lt"/>
              <a:ea typeface="+mn-ea"/>
              <a:cs typeface="+mn-cs"/>
            </a:endParaRPr>
          </a:p>
          <a:p>
            <a:endParaRPr lang="nl-BE" dirty="0"/>
          </a:p>
        </p:txBody>
      </p:sp>
      <p:sp>
        <p:nvSpPr>
          <p:cNvPr id="4" name="Tijdelijke aanduiding voor dianummer 3">
            <a:extLst>
              <a:ext uri="{FF2B5EF4-FFF2-40B4-BE49-F238E27FC236}">
                <a16:creationId xmlns:a16="http://schemas.microsoft.com/office/drawing/2014/main" id="{DB29908F-6D58-3A08-E29D-9BFA927E08B1}"/>
              </a:ext>
            </a:extLst>
          </p:cNvPr>
          <p:cNvSpPr>
            <a:spLocks noGrp="1"/>
          </p:cNvSpPr>
          <p:nvPr>
            <p:ph type="sldNum" sz="quarter" idx="5"/>
          </p:nvPr>
        </p:nvSpPr>
        <p:spPr/>
        <p:txBody>
          <a:bodyPr/>
          <a:lstStyle/>
          <a:p>
            <a:fld id="{9261B846-B7A7-49A6-9F84-9D2797E9DB02}" type="slidenum">
              <a:rPr lang="nl-BE" smtClean="0"/>
              <a:t>28</a:t>
            </a:fld>
            <a:endParaRPr lang="nl-BE" dirty="0"/>
          </a:p>
        </p:txBody>
      </p:sp>
    </p:spTree>
    <p:extLst>
      <p:ext uri="{BB962C8B-B14F-4D97-AF65-F5344CB8AC3E}">
        <p14:creationId xmlns:p14="http://schemas.microsoft.com/office/powerpoint/2010/main" val="36519591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17DF29-B2EF-626C-AC98-D4DD89DBEA70}"/>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DC0984A5-8B59-5357-6515-2233D6F41F0B}"/>
              </a:ext>
            </a:extLst>
          </p:cNvPr>
          <p:cNvSpPr>
            <a:spLocks noGrp="1" noRot="1" noChangeAspect="1"/>
          </p:cNvSpPr>
          <p:nvPr>
            <p:ph type="sldImg"/>
          </p:nvPr>
        </p:nvSpPr>
        <p:spPr/>
        <p:txBody>
          <a:bodyPr/>
          <a:lstStyle/>
          <a:p>
            <a:endParaRPr lang="nl-BE" dirty="0"/>
          </a:p>
        </p:txBody>
      </p:sp>
      <p:sp>
        <p:nvSpPr>
          <p:cNvPr id="3" name="Tijdelijke aanduiding voor notities 2">
            <a:extLst>
              <a:ext uri="{FF2B5EF4-FFF2-40B4-BE49-F238E27FC236}">
                <a16:creationId xmlns:a16="http://schemas.microsoft.com/office/drawing/2014/main" id="{401A74C1-D7F2-0D96-6C1C-5AB809AE5499}"/>
              </a:ext>
            </a:extLst>
          </p:cNvPr>
          <p:cNvSpPr>
            <a:spLocks noGrp="1"/>
          </p:cNvSpPr>
          <p:nvPr>
            <p:ph type="body" idx="1"/>
          </p:nvPr>
        </p:nvSpPr>
        <p:spPr/>
        <p:txBody>
          <a:bodyPr/>
          <a:lstStyle/>
          <a:p>
            <a:r>
              <a:rPr lang="nl-BE" dirty="0"/>
              <a:t>Bronnen:</a:t>
            </a:r>
          </a:p>
          <a:p>
            <a:r>
              <a:rPr lang="nl-NL" sz="1200" i="1" kern="1200" dirty="0">
                <a:solidFill>
                  <a:schemeClr val="tx1"/>
                </a:solidFill>
                <a:effectLst/>
                <a:latin typeface="+mn-lt"/>
                <a:ea typeface="+mn-ea"/>
                <a:cs typeface="+mn-cs"/>
              </a:rPr>
              <a:t>Erwin Vanmol (Hij/Ger) op X: “#doorbraak #vanmoltoons #vanmol #cartoon #belasting #belastingen #Belgie #taks #roverheid https://t.co/Kc1c0KCVph” / X</a:t>
            </a:r>
            <a:r>
              <a:rPr lang="nl-NL" sz="1200" kern="1200" dirty="0">
                <a:solidFill>
                  <a:schemeClr val="tx1"/>
                </a:solidFill>
                <a:effectLst/>
                <a:latin typeface="+mn-lt"/>
                <a:ea typeface="+mn-ea"/>
                <a:cs typeface="+mn-cs"/>
              </a:rPr>
              <a:t>. (n.d.). X (Formerly Twitter). https://x.com/Vanmoltoons/status/1783715652991119563</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effectLst/>
                <a:latin typeface="+mn-lt"/>
                <a:ea typeface="+mn-ea"/>
                <a:cs typeface="+mn-cs"/>
              </a:rPr>
              <a:t>België verstevigt wereldtitel belastingen op arbeid. (2025, April 30). </a:t>
            </a:r>
            <a:r>
              <a:rPr lang="nl-NL" sz="1200" i="1" kern="1200" dirty="0">
                <a:solidFill>
                  <a:schemeClr val="tx1"/>
                </a:solidFill>
                <a:effectLst/>
                <a:latin typeface="+mn-lt"/>
                <a:ea typeface="+mn-ea"/>
                <a:cs typeface="+mn-cs"/>
              </a:rPr>
              <a:t>De Tijd</a:t>
            </a:r>
            <a:r>
              <a:rPr lang="nl-NL" sz="1200" kern="1200" dirty="0">
                <a:solidFill>
                  <a:schemeClr val="tx1"/>
                </a:solidFill>
                <a:effectLst/>
                <a:latin typeface="+mn-lt"/>
                <a:ea typeface="+mn-ea"/>
                <a:cs typeface="+mn-cs"/>
              </a:rPr>
              <a:t>. https://www.tijd.be/politiek-economie/belgie/algemeen/belgie-verstevigt-wereldtitel-belastingen-op-arbeid/10604907.html</a:t>
            </a:r>
          </a:p>
          <a:p>
            <a:endParaRPr lang="nl-NL"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kern="1200" dirty="0">
              <a:solidFill>
                <a:schemeClr val="tx1"/>
              </a:solidFill>
              <a:effectLst/>
              <a:latin typeface="+mn-lt"/>
              <a:ea typeface="+mn-ea"/>
              <a:cs typeface="+mn-cs"/>
            </a:endParaRPr>
          </a:p>
          <a:p>
            <a:endParaRPr lang="nl-BE" dirty="0"/>
          </a:p>
        </p:txBody>
      </p:sp>
      <p:sp>
        <p:nvSpPr>
          <p:cNvPr id="4" name="Tijdelijke aanduiding voor dianummer 3">
            <a:extLst>
              <a:ext uri="{FF2B5EF4-FFF2-40B4-BE49-F238E27FC236}">
                <a16:creationId xmlns:a16="http://schemas.microsoft.com/office/drawing/2014/main" id="{EC7F40FF-8704-8236-7CB2-7B327E766922}"/>
              </a:ext>
            </a:extLst>
          </p:cNvPr>
          <p:cNvSpPr>
            <a:spLocks noGrp="1"/>
          </p:cNvSpPr>
          <p:nvPr>
            <p:ph type="sldNum" sz="quarter" idx="5"/>
          </p:nvPr>
        </p:nvSpPr>
        <p:spPr/>
        <p:txBody>
          <a:bodyPr/>
          <a:lstStyle/>
          <a:p>
            <a:fld id="{9261B846-B7A7-49A6-9F84-9D2797E9DB02}" type="slidenum">
              <a:rPr lang="nl-BE" smtClean="0"/>
              <a:t>29</a:t>
            </a:fld>
            <a:endParaRPr lang="nl-BE" dirty="0"/>
          </a:p>
        </p:txBody>
      </p:sp>
    </p:spTree>
    <p:extLst>
      <p:ext uri="{BB962C8B-B14F-4D97-AF65-F5344CB8AC3E}">
        <p14:creationId xmlns:p14="http://schemas.microsoft.com/office/powerpoint/2010/main" val="23365034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A4C6FD-6617-D104-B79B-B18B4A3A7B2D}"/>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53632130-D95E-ACFA-BC72-F66451CD294E}"/>
              </a:ext>
            </a:extLst>
          </p:cNvPr>
          <p:cNvSpPr>
            <a:spLocks noGrp="1" noRot="1" noChangeAspect="1"/>
          </p:cNvSpPr>
          <p:nvPr>
            <p:ph type="sldImg"/>
          </p:nvPr>
        </p:nvSpPr>
        <p:spPr/>
        <p:txBody>
          <a:bodyPr/>
          <a:lstStyle/>
          <a:p>
            <a:endParaRPr lang="nl-BE" dirty="0"/>
          </a:p>
        </p:txBody>
      </p:sp>
      <p:sp>
        <p:nvSpPr>
          <p:cNvPr id="3" name="Tijdelijke aanduiding voor notities 2">
            <a:extLst>
              <a:ext uri="{FF2B5EF4-FFF2-40B4-BE49-F238E27FC236}">
                <a16:creationId xmlns:a16="http://schemas.microsoft.com/office/drawing/2014/main" id="{57DF2FD4-8EC8-6810-97FF-F5B049A0772C}"/>
              </a:ext>
            </a:extLst>
          </p:cNvPr>
          <p:cNvSpPr>
            <a:spLocks noGrp="1"/>
          </p:cNvSpPr>
          <p:nvPr>
            <p:ph type="body" idx="1"/>
          </p:nvPr>
        </p:nvSpPr>
        <p:spPr/>
        <p:txBody>
          <a:bodyPr/>
          <a:lstStyle/>
          <a:p>
            <a:r>
              <a:rPr lang="nl-BE" dirty="0"/>
              <a:t>Bronnen: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effectLst/>
                <a:latin typeface="+mn-lt"/>
                <a:ea typeface="+mn-ea"/>
                <a:cs typeface="+mn-cs"/>
              </a:rPr>
              <a:t>https://www.standaard.be/economie/belgie-opnieuw-wereldkampioen-loonbelasting-heffen/63242000.html</a:t>
            </a:r>
          </a:p>
          <a:p>
            <a:endParaRPr lang="nl-BE" dirty="0"/>
          </a:p>
        </p:txBody>
      </p:sp>
      <p:sp>
        <p:nvSpPr>
          <p:cNvPr id="4" name="Tijdelijke aanduiding voor dianummer 3">
            <a:extLst>
              <a:ext uri="{FF2B5EF4-FFF2-40B4-BE49-F238E27FC236}">
                <a16:creationId xmlns:a16="http://schemas.microsoft.com/office/drawing/2014/main" id="{1B2FB500-9314-F30E-6EB7-EC2099934BDE}"/>
              </a:ext>
            </a:extLst>
          </p:cNvPr>
          <p:cNvSpPr>
            <a:spLocks noGrp="1"/>
          </p:cNvSpPr>
          <p:nvPr>
            <p:ph type="sldNum" sz="quarter" idx="5"/>
          </p:nvPr>
        </p:nvSpPr>
        <p:spPr/>
        <p:txBody>
          <a:bodyPr/>
          <a:lstStyle/>
          <a:p>
            <a:fld id="{9261B846-B7A7-49A6-9F84-9D2797E9DB02}" type="slidenum">
              <a:rPr lang="nl-BE" smtClean="0"/>
              <a:t>30</a:t>
            </a:fld>
            <a:endParaRPr lang="nl-BE" dirty="0"/>
          </a:p>
        </p:txBody>
      </p:sp>
    </p:spTree>
    <p:extLst>
      <p:ext uri="{BB962C8B-B14F-4D97-AF65-F5344CB8AC3E}">
        <p14:creationId xmlns:p14="http://schemas.microsoft.com/office/powerpoint/2010/main" val="25066468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D4BFB0-169F-C980-D5F9-7603BB398D3B}"/>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ABA196CB-1BA5-8716-1308-289CAAD33643}"/>
              </a:ext>
            </a:extLst>
          </p:cNvPr>
          <p:cNvSpPr>
            <a:spLocks noGrp="1" noRot="1" noChangeAspect="1"/>
          </p:cNvSpPr>
          <p:nvPr>
            <p:ph type="sldImg"/>
          </p:nvPr>
        </p:nvSpPr>
        <p:spPr/>
        <p:txBody>
          <a:bodyPr/>
          <a:lstStyle/>
          <a:p>
            <a:endParaRPr lang="nl-BE" dirty="0"/>
          </a:p>
        </p:txBody>
      </p:sp>
      <p:sp>
        <p:nvSpPr>
          <p:cNvPr id="3" name="Tijdelijke aanduiding voor notities 2">
            <a:extLst>
              <a:ext uri="{FF2B5EF4-FFF2-40B4-BE49-F238E27FC236}">
                <a16:creationId xmlns:a16="http://schemas.microsoft.com/office/drawing/2014/main" id="{34DFEA7E-0B77-342B-2014-7DCC92F9F292}"/>
              </a:ext>
            </a:extLst>
          </p:cNvPr>
          <p:cNvSpPr>
            <a:spLocks noGrp="1"/>
          </p:cNvSpPr>
          <p:nvPr>
            <p:ph type="body" idx="1"/>
          </p:nvPr>
        </p:nvSpPr>
        <p:spPr/>
        <p:txBody>
          <a:bodyPr/>
          <a:lstStyle/>
          <a:p>
            <a:r>
              <a:rPr lang="nl-BE" dirty="0"/>
              <a:t>Bronnen: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effectLst/>
                <a:latin typeface="+mn-lt"/>
                <a:ea typeface="+mn-ea"/>
                <a:cs typeface="+mn-cs"/>
              </a:rPr>
              <a:t>https://www.standaard.be/economie/belgie-opnieuw-wereldkampioen-loonbelasting-heffen/63242000.html</a:t>
            </a:r>
          </a:p>
          <a:p>
            <a:endParaRPr lang="nl-BE" dirty="0"/>
          </a:p>
        </p:txBody>
      </p:sp>
      <p:sp>
        <p:nvSpPr>
          <p:cNvPr id="4" name="Tijdelijke aanduiding voor dianummer 3">
            <a:extLst>
              <a:ext uri="{FF2B5EF4-FFF2-40B4-BE49-F238E27FC236}">
                <a16:creationId xmlns:a16="http://schemas.microsoft.com/office/drawing/2014/main" id="{EA392F26-8D08-50F7-7693-27B5D15AD36A}"/>
              </a:ext>
            </a:extLst>
          </p:cNvPr>
          <p:cNvSpPr>
            <a:spLocks noGrp="1"/>
          </p:cNvSpPr>
          <p:nvPr>
            <p:ph type="sldNum" sz="quarter" idx="5"/>
          </p:nvPr>
        </p:nvSpPr>
        <p:spPr/>
        <p:txBody>
          <a:bodyPr/>
          <a:lstStyle/>
          <a:p>
            <a:fld id="{9261B846-B7A7-49A6-9F84-9D2797E9DB02}" type="slidenum">
              <a:rPr lang="nl-BE" smtClean="0"/>
              <a:t>31</a:t>
            </a:fld>
            <a:endParaRPr lang="nl-BE" dirty="0"/>
          </a:p>
        </p:txBody>
      </p:sp>
    </p:spTree>
    <p:extLst>
      <p:ext uri="{BB962C8B-B14F-4D97-AF65-F5344CB8AC3E}">
        <p14:creationId xmlns:p14="http://schemas.microsoft.com/office/powerpoint/2010/main" val="1753790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7DD798-5A6B-8407-A0A7-B4577A1AD939}"/>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7DF20C04-0CF4-95B1-C464-8AD4291C69AB}"/>
              </a:ext>
            </a:extLst>
          </p:cNvPr>
          <p:cNvSpPr>
            <a:spLocks noGrp="1" noRot="1" noChangeAspect="1"/>
          </p:cNvSpPr>
          <p:nvPr>
            <p:ph type="sldImg"/>
          </p:nvPr>
        </p:nvSpPr>
        <p:spPr/>
        <p:txBody>
          <a:bodyPr/>
          <a:lstStyle/>
          <a:p>
            <a:endParaRPr lang="nl-BE" dirty="0"/>
          </a:p>
        </p:txBody>
      </p:sp>
      <p:sp>
        <p:nvSpPr>
          <p:cNvPr id="3" name="Tijdelijke aanduiding voor notities 2">
            <a:extLst>
              <a:ext uri="{FF2B5EF4-FFF2-40B4-BE49-F238E27FC236}">
                <a16:creationId xmlns:a16="http://schemas.microsoft.com/office/drawing/2014/main" id="{20D643F4-333A-2809-110B-72E4359F89FF}"/>
              </a:ext>
            </a:extLst>
          </p:cNvPr>
          <p:cNvSpPr>
            <a:spLocks noGrp="1"/>
          </p:cNvSpPr>
          <p:nvPr>
            <p:ph type="body" idx="1"/>
          </p:nvPr>
        </p:nvSpPr>
        <p:spPr/>
        <p:txBody>
          <a:bodyPr/>
          <a:lstStyle/>
          <a:p>
            <a:r>
              <a:rPr lang="nl-BE" dirty="0"/>
              <a:t>Bronnen: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Cohen, G. (2026, April 17). Mapped: the top trade partner of every European country. </a:t>
            </a:r>
            <a:r>
              <a:rPr lang="en-US" sz="1200" i="1" kern="1200" dirty="0">
                <a:solidFill>
                  <a:schemeClr val="tx1"/>
                </a:solidFill>
                <a:effectLst/>
                <a:latin typeface="+mn-lt"/>
                <a:ea typeface="+mn-ea"/>
                <a:cs typeface="+mn-cs"/>
              </a:rPr>
              <a:t>Visual Capitalist</a:t>
            </a:r>
            <a:r>
              <a:rPr lang="en-US" sz="1200" kern="1200" dirty="0">
                <a:solidFill>
                  <a:schemeClr val="tx1"/>
                </a:solidFill>
                <a:effectLst/>
                <a:latin typeface="+mn-lt"/>
                <a:ea typeface="+mn-ea"/>
                <a:cs typeface="+mn-cs"/>
              </a:rPr>
              <a:t>. https://www.visualcapitalist.com/mapped-europes-largest-trade-partners/</a:t>
            </a:r>
          </a:p>
          <a:p>
            <a:endParaRPr lang="nl-BE" dirty="0"/>
          </a:p>
        </p:txBody>
      </p:sp>
      <p:sp>
        <p:nvSpPr>
          <p:cNvPr id="4" name="Tijdelijke aanduiding voor dianummer 3">
            <a:extLst>
              <a:ext uri="{FF2B5EF4-FFF2-40B4-BE49-F238E27FC236}">
                <a16:creationId xmlns:a16="http://schemas.microsoft.com/office/drawing/2014/main" id="{CEDE0176-4F8A-1AA8-28B3-917129B3E896}"/>
              </a:ext>
            </a:extLst>
          </p:cNvPr>
          <p:cNvSpPr>
            <a:spLocks noGrp="1"/>
          </p:cNvSpPr>
          <p:nvPr>
            <p:ph type="sldNum" sz="quarter" idx="5"/>
          </p:nvPr>
        </p:nvSpPr>
        <p:spPr/>
        <p:txBody>
          <a:bodyPr/>
          <a:lstStyle/>
          <a:p>
            <a:fld id="{9261B846-B7A7-49A6-9F84-9D2797E9DB02}" type="slidenum">
              <a:rPr lang="nl-BE" smtClean="0"/>
              <a:t>32</a:t>
            </a:fld>
            <a:endParaRPr lang="nl-BE" dirty="0"/>
          </a:p>
        </p:txBody>
      </p:sp>
    </p:spTree>
    <p:extLst>
      <p:ext uri="{BB962C8B-B14F-4D97-AF65-F5344CB8AC3E}">
        <p14:creationId xmlns:p14="http://schemas.microsoft.com/office/powerpoint/2010/main" val="148039945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8FD152-EF13-F672-6833-86852C11010B}"/>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AB1F5E3C-782A-6748-0826-72DF6EE1DEBE}"/>
              </a:ext>
            </a:extLst>
          </p:cNvPr>
          <p:cNvSpPr>
            <a:spLocks noGrp="1" noRot="1" noChangeAspect="1"/>
          </p:cNvSpPr>
          <p:nvPr>
            <p:ph type="sldImg"/>
          </p:nvPr>
        </p:nvSpPr>
        <p:spPr/>
        <p:txBody>
          <a:bodyPr/>
          <a:lstStyle/>
          <a:p>
            <a:endParaRPr lang="nl-BE" dirty="0"/>
          </a:p>
        </p:txBody>
      </p:sp>
      <p:sp>
        <p:nvSpPr>
          <p:cNvPr id="3" name="Tijdelijke aanduiding voor notities 2">
            <a:extLst>
              <a:ext uri="{FF2B5EF4-FFF2-40B4-BE49-F238E27FC236}">
                <a16:creationId xmlns:a16="http://schemas.microsoft.com/office/drawing/2014/main" id="{4CD3723D-7AEE-E827-9978-542265990DBF}"/>
              </a:ext>
            </a:extLst>
          </p:cNvPr>
          <p:cNvSpPr>
            <a:spLocks noGrp="1"/>
          </p:cNvSpPr>
          <p:nvPr>
            <p:ph type="body" idx="1"/>
          </p:nvPr>
        </p:nvSpPr>
        <p:spPr/>
        <p:txBody>
          <a:bodyPr/>
          <a:lstStyle/>
          <a:p>
            <a:r>
              <a:rPr lang="nl-BE" dirty="0"/>
              <a:t>Bronnen: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Cohen, G. (2026, April 17). Mapped: the top trade partner of every European country. </a:t>
            </a:r>
            <a:r>
              <a:rPr lang="en-US" sz="1200" i="1" kern="1200" dirty="0">
                <a:solidFill>
                  <a:schemeClr val="tx1"/>
                </a:solidFill>
                <a:effectLst/>
                <a:latin typeface="+mn-lt"/>
                <a:ea typeface="+mn-ea"/>
                <a:cs typeface="+mn-cs"/>
              </a:rPr>
              <a:t>Visual Capitalist</a:t>
            </a:r>
            <a:r>
              <a:rPr lang="en-US" sz="1200" kern="1200" dirty="0">
                <a:solidFill>
                  <a:schemeClr val="tx1"/>
                </a:solidFill>
                <a:effectLst/>
                <a:latin typeface="+mn-lt"/>
                <a:ea typeface="+mn-ea"/>
                <a:cs typeface="+mn-cs"/>
              </a:rPr>
              <a:t>. https://www.visualcapitalist.com/mapped-europes-largest-trade-partners/</a:t>
            </a:r>
          </a:p>
          <a:p>
            <a:endParaRPr lang="nl-BE" dirty="0"/>
          </a:p>
        </p:txBody>
      </p:sp>
      <p:sp>
        <p:nvSpPr>
          <p:cNvPr id="4" name="Tijdelijke aanduiding voor dianummer 3">
            <a:extLst>
              <a:ext uri="{FF2B5EF4-FFF2-40B4-BE49-F238E27FC236}">
                <a16:creationId xmlns:a16="http://schemas.microsoft.com/office/drawing/2014/main" id="{3FB8D656-E764-A0DD-4090-6594F16B88ED}"/>
              </a:ext>
            </a:extLst>
          </p:cNvPr>
          <p:cNvSpPr>
            <a:spLocks noGrp="1"/>
          </p:cNvSpPr>
          <p:nvPr>
            <p:ph type="sldNum" sz="quarter" idx="5"/>
          </p:nvPr>
        </p:nvSpPr>
        <p:spPr/>
        <p:txBody>
          <a:bodyPr/>
          <a:lstStyle/>
          <a:p>
            <a:fld id="{9261B846-B7A7-49A6-9F84-9D2797E9DB02}" type="slidenum">
              <a:rPr lang="nl-BE" smtClean="0"/>
              <a:t>33</a:t>
            </a:fld>
            <a:endParaRPr lang="nl-BE" dirty="0"/>
          </a:p>
        </p:txBody>
      </p:sp>
    </p:spTree>
    <p:extLst>
      <p:ext uri="{BB962C8B-B14F-4D97-AF65-F5344CB8AC3E}">
        <p14:creationId xmlns:p14="http://schemas.microsoft.com/office/powerpoint/2010/main" val="23471053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BE" dirty="0"/>
          </a:p>
        </p:txBody>
      </p:sp>
      <p:sp>
        <p:nvSpPr>
          <p:cNvPr id="3" name="Tijdelijke aanduiding voor notities 2"/>
          <p:cNvSpPr>
            <a:spLocks noGrp="1"/>
          </p:cNvSpPr>
          <p:nvPr>
            <p:ph type="body" idx="1"/>
          </p:nvPr>
        </p:nvSpPr>
        <p:spPr/>
        <p:txBody>
          <a:bodyPr/>
          <a:lstStyle/>
          <a:p>
            <a:r>
              <a:rPr lang="nl-BE" dirty="0"/>
              <a:t>Bronnen</a:t>
            </a:r>
          </a:p>
          <a:p>
            <a:r>
              <a:rPr lang="nl-NL" sz="1200" kern="1200" dirty="0">
                <a:solidFill>
                  <a:schemeClr val="tx1"/>
                </a:solidFill>
                <a:effectLst/>
                <a:latin typeface="+mn-lt"/>
                <a:ea typeface="+mn-ea"/>
                <a:cs typeface="+mn-cs"/>
              </a:rPr>
              <a:t>Van Luyk, M. (2026, April 17). Consumentenombudsdienst waarschuwt voor AI: recordaantal klachten en iedereen denkt gelijk te hebben. </a:t>
            </a:r>
            <a:r>
              <a:rPr lang="nl-NL" sz="1200" i="1" kern="1200" dirty="0">
                <a:solidFill>
                  <a:schemeClr val="tx1"/>
                </a:solidFill>
                <a:effectLst/>
                <a:latin typeface="+mn-lt"/>
                <a:ea typeface="+mn-ea"/>
                <a:cs typeface="+mn-cs"/>
              </a:rPr>
              <a:t>HBVL</a:t>
            </a:r>
            <a:r>
              <a:rPr lang="nl-NL" sz="1200" kern="1200" dirty="0">
                <a:solidFill>
                  <a:schemeClr val="tx1"/>
                </a:solidFill>
                <a:effectLst/>
                <a:latin typeface="+mn-lt"/>
                <a:ea typeface="+mn-ea"/>
                <a:cs typeface="+mn-cs"/>
              </a:rPr>
              <a:t>. https://www.hbvl.be/regio/limburg/hasselt/consumentenombudsdienst-waarschuwt-voor-ai-recordaantal-klachten-en-iedereen-denkt-gelijk-te-hebben/145860389.html</a:t>
            </a:r>
          </a:p>
          <a:p>
            <a:endParaRPr lang="nl-BE" dirty="0"/>
          </a:p>
        </p:txBody>
      </p:sp>
      <p:sp>
        <p:nvSpPr>
          <p:cNvPr id="4" name="Tijdelijke aanduiding voor dianummer 3"/>
          <p:cNvSpPr>
            <a:spLocks noGrp="1"/>
          </p:cNvSpPr>
          <p:nvPr>
            <p:ph type="sldNum" sz="quarter" idx="5"/>
          </p:nvPr>
        </p:nvSpPr>
        <p:spPr/>
        <p:txBody>
          <a:bodyPr/>
          <a:lstStyle/>
          <a:p>
            <a:fld id="{9261B846-B7A7-49A6-9F84-9D2797E9DB02}" type="slidenum">
              <a:rPr lang="nl-BE" smtClean="0"/>
              <a:t>35</a:t>
            </a:fld>
            <a:endParaRPr lang="nl-BE" dirty="0"/>
          </a:p>
        </p:txBody>
      </p:sp>
    </p:spTree>
    <p:extLst>
      <p:ext uri="{BB962C8B-B14F-4D97-AF65-F5344CB8AC3E}">
        <p14:creationId xmlns:p14="http://schemas.microsoft.com/office/powerpoint/2010/main" val="34567071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6454C2-B591-9210-E364-C17A54A1A4EE}"/>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6D5665B7-DAD9-57A8-0E04-159B6D2EBC92}"/>
              </a:ext>
            </a:extLst>
          </p:cNvPr>
          <p:cNvSpPr>
            <a:spLocks noGrp="1" noRot="1" noChangeAspect="1"/>
          </p:cNvSpPr>
          <p:nvPr>
            <p:ph type="sldImg"/>
          </p:nvPr>
        </p:nvSpPr>
        <p:spPr/>
        <p:txBody>
          <a:bodyPr/>
          <a:lstStyle/>
          <a:p>
            <a:endParaRPr lang="nl-BE" dirty="0"/>
          </a:p>
        </p:txBody>
      </p:sp>
      <p:sp>
        <p:nvSpPr>
          <p:cNvPr id="3" name="Tijdelijke aanduiding voor notities 2">
            <a:extLst>
              <a:ext uri="{FF2B5EF4-FFF2-40B4-BE49-F238E27FC236}">
                <a16:creationId xmlns:a16="http://schemas.microsoft.com/office/drawing/2014/main" id="{852D34B9-D275-0FF8-218C-0582F3430808}"/>
              </a:ext>
            </a:extLst>
          </p:cNvPr>
          <p:cNvSpPr>
            <a:spLocks noGrp="1"/>
          </p:cNvSpPr>
          <p:nvPr>
            <p:ph type="body" idx="1"/>
          </p:nvPr>
        </p:nvSpPr>
        <p:spPr/>
        <p:txBody>
          <a:bodyPr/>
          <a:lstStyle/>
          <a:p>
            <a:r>
              <a:rPr lang="nl-BE" dirty="0"/>
              <a:t>Bronnen</a:t>
            </a:r>
          </a:p>
          <a:p>
            <a:pPr marL="0" marR="0" lvl="0" indent="0" algn="l" defTabSz="914400" rtl="0" eaLnBrk="1" fontAlgn="auto" latinLnBrk="0" hangingPunct="1">
              <a:lnSpc>
                <a:spcPct val="100000"/>
              </a:lnSpc>
              <a:spcBef>
                <a:spcPts val="0"/>
              </a:spcBef>
              <a:spcAft>
                <a:spcPts val="0"/>
              </a:spcAft>
              <a:buClrTx/>
              <a:buSzTx/>
              <a:buFontTx/>
              <a:buNone/>
              <a:tabLst/>
              <a:defRPr/>
            </a:pPr>
            <a:r>
              <a:rPr lang="nl-BE" sz="1200" i="1" kern="1200" dirty="0">
                <a:solidFill>
                  <a:schemeClr val="tx1"/>
                </a:solidFill>
                <a:effectLst/>
                <a:latin typeface="+mn-lt"/>
                <a:ea typeface="+mn-ea"/>
                <a:cs typeface="+mn-cs"/>
              </a:rPr>
              <a:t>E-PAPER</a:t>
            </a:r>
            <a:r>
              <a:rPr lang="nl-BE" sz="1200" kern="1200" dirty="0">
                <a:solidFill>
                  <a:schemeClr val="tx1"/>
                </a:solidFill>
                <a:effectLst/>
                <a:latin typeface="+mn-lt"/>
                <a:ea typeface="+mn-ea"/>
                <a:cs typeface="+mn-cs"/>
              </a:rPr>
              <a:t>. (n.d.). https://krant.hln.be/titles/hetlaatstenieuws/7881/publications/63701/pages/60</a:t>
            </a:r>
          </a:p>
          <a:p>
            <a:r>
              <a:rPr lang="nl-BE" dirty="0"/>
              <a:t>28 maart 2026</a:t>
            </a:r>
          </a:p>
        </p:txBody>
      </p:sp>
      <p:sp>
        <p:nvSpPr>
          <p:cNvPr id="4" name="Tijdelijke aanduiding voor dianummer 3">
            <a:extLst>
              <a:ext uri="{FF2B5EF4-FFF2-40B4-BE49-F238E27FC236}">
                <a16:creationId xmlns:a16="http://schemas.microsoft.com/office/drawing/2014/main" id="{4CE6D427-866F-CB1B-3159-15BC38DE3582}"/>
              </a:ext>
            </a:extLst>
          </p:cNvPr>
          <p:cNvSpPr>
            <a:spLocks noGrp="1"/>
          </p:cNvSpPr>
          <p:nvPr>
            <p:ph type="sldNum" sz="quarter" idx="5"/>
          </p:nvPr>
        </p:nvSpPr>
        <p:spPr/>
        <p:txBody>
          <a:bodyPr/>
          <a:lstStyle/>
          <a:p>
            <a:fld id="{9261B846-B7A7-49A6-9F84-9D2797E9DB02}" type="slidenum">
              <a:rPr lang="nl-BE" smtClean="0"/>
              <a:t>36</a:t>
            </a:fld>
            <a:endParaRPr lang="nl-BE" dirty="0"/>
          </a:p>
        </p:txBody>
      </p:sp>
    </p:spTree>
    <p:extLst>
      <p:ext uri="{BB962C8B-B14F-4D97-AF65-F5344CB8AC3E}">
        <p14:creationId xmlns:p14="http://schemas.microsoft.com/office/powerpoint/2010/main" val="146097432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CA17D4-09B7-AC57-05D2-67F38791D08F}"/>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93AEF7A0-AF99-7F99-9AEB-05E6288231D0}"/>
              </a:ext>
            </a:extLst>
          </p:cNvPr>
          <p:cNvSpPr>
            <a:spLocks noGrp="1" noRot="1" noChangeAspect="1"/>
          </p:cNvSpPr>
          <p:nvPr>
            <p:ph type="sldImg"/>
          </p:nvPr>
        </p:nvSpPr>
        <p:spPr/>
        <p:txBody>
          <a:bodyPr/>
          <a:lstStyle/>
          <a:p>
            <a:endParaRPr lang="nl-BE" dirty="0"/>
          </a:p>
        </p:txBody>
      </p:sp>
      <p:sp>
        <p:nvSpPr>
          <p:cNvPr id="3" name="Tijdelijke aanduiding voor notities 2">
            <a:extLst>
              <a:ext uri="{FF2B5EF4-FFF2-40B4-BE49-F238E27FC236}">
                <a16:creationId xmlns:a16="http://schemas.microsoft.com/office/drawing/2014/main" id="{CCBD0CE5-2D07-7AC2-3080-C3DF8712B686}"/>
              </a:ext>
            </a:extLst>
          </p:cNvPr>
          <p:cNvSpPr>
            <a:spLocks noGrp="1"/>
          </p:cNvSpPr>
          <p:nvPr>
            <p:ph type="body" idx="1"/>
          </p:nvPr>
        </p:nvSpPr>
        <p:spPr/>
        <p:txBody>
          <a:bodyPr/>
          <a:lstStyle/>
          <a:p>
            <a:r>
              <a:rPr lang="nl-BE" dirty="0"/>
              <a:t>Bronnen</a:t>
            </a:r>
          </a:p>
          <a:p>
            <a:r>
              <a:rPr lang="nl-NL" sz="1200" kern="1200" dirty="0">
                <a:solidFill>
                  <a:schemeClr val="tx1"/>
                </a:solidFill>
                <a:effectLst/>
                <a:latin typeface="+mn-lt"/>
                <a:ea typeface="+mn-ea"/>
                <a:cs typeface="+mn-cs"/>
              </a:rPr>
              <a:t>Segers, B. (2025, December 4). Nog eens 145 banen bedreigd bij Agfa in Mortsel en Heultje: “Vraag naar medische film in China daalt versneld”  | VRT NWS Nieuws. </a:t>
            </a:r>
            <a:r>
              <a:rPr lang="nl-NL" sz="1200" i="1" kern="1200" dirty="0">
                <a:solidFill>
                  <a:schemeClr val="tx1"/>
                </a:solidFill>
                <a:effectLst/>
                <a:latin typeface="+mn-lt"/>
                <a:ea typeface="+mn-ea"/>
                <a:cs typeface="+mn-cs"/>
              </a:rPr>
              <a:t>VRTNWS</a:t>
            </a:r>
            <a:r>
              <a:rPr lang="nl-NL" sz="1200" kern="1200" dirty="0">
                <a:solidFill>
                  <a:schemeClr val="tx1"/>
                </a:solidFill>
                <a:effectLst/>
                <a:latin typeface="+mn-lt"/>
                <a:ea typeface="+mn-ea"/>
                <a:cs typeface="+mn-cs"/>
              </a:rPr>
              <a:t>. https://www.vrt.be/vrtnws/nl/2025/12/04/145-extra-banen-bedreigd-agfa-mortsel-heultje-besparingen-filmac/</a:t>
            </a:r>
          </a:p>
          <a:p>
            <a:endParaRPr lang="nl-BE" dirty="0"/>
          </a:p>
        </p:txBody>
      </p:sp>
      <p:sp>
        <p:nvSpPr>
          <p:cNvPr id="4" name="Tijdelijke aanduiding voor dianummer 3">
            <a:extLst>
              <a:ext uri="{FF2B5EF4-FFF2-40B4-BE49-F238E27FC236}">
                <a16:creationId xmlns:a16="http://schemas.microsoft.com/office/drawing/2014/main" id="{A5A8A327-1CCD-C5DA-D495-72F983F6C5B9}"/>
              </a:ext>
            </a:extLst>
          </p:cNvPr>
          <p:cNvSpPr>
            <a:spLocks noGrp="1"/>
          </p:cNvSpPr>
          <p:nvPr>
            <p:ph type="sldNum" sz="quarter" idx="5"/>
          </p:nvPr>
        </p:nvSpPr>
        <p:spPr/>
        <p:txBody>
          <a:bodyPr/>
          <a:lstStyle/>
          <a:p>
            <a:fld id="{9261B846-B7A7-49A6-9F84-9D2797E9DB02}" type="slidenum">
              <a:rPr lang="nl-BE" smtClean="0"/>
              <a:t>37</a:t>
            </a:fld>
            <a:endParaRPr lang="nl-BE" dirty="0"/>
          </a:p>
        </p:txBody>
      </p:sp>
    </p:spTree>
    <p:extLst>
      <p:ext uri="{BB962C8B-B14F-4D97-AF65-F5344CB8AC3E}">
        <p14:creationId xmlns:p14="http://schemas.microsoft.com/office/powerpoint/2010/main" val="13849431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BE" dirty="0"/>
          </a:p>
        </p:txBody>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fld id="{1D942312-2CDD-4DC1-A476-0920215AFCAA}" type="slidenum">
              <a:rPr lang="nl-BE" smtClean="0"/>
              <a:t>4</a:t>
            </a:fld>
            <a:endParaRPr lang="nl-BE" dirty="0"/>
          </a:p>
        </p:txBody>
      </p:sp>
    </p:spTree>
    <p:extLst>
      <p:ext uri="{BB962C8B-B14F-4D97-AF65-F5344CB8AC3E}">
        <p14:creationId xmlns:p14="http://schemas.microsoft.com/office/powerpoint/2010/main" val="99023239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A40CA8-1A24-2FB4-1246-530A1569B443}"/>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ACC1F380-ECB8-52D6-8704-5FD545E65F95}"/>
              </a:ext>
            </a:extLst>
          </p:cNvPr>
          <p:cNvSpPr>
            <a:spLocks noGrp="1" noRot="1" noChangeAspect="1"/>
          </p:cNvSpPr>
          <p:nvPr>
            <p:ph type="sldImg"/>
          </p:nvPr>
        </p:nvSpPr>
        <p:spPr/>
        <p:txBody>
          <a:bodyPr/>
          <a:lstStyle/>
          <a:p>
            <a:endParaRPr lang="nl-BE" dirty="0"/>
          </a:p>
        </p:txBody>
      </p:sp>
      <p:sp>
        <p:nvSpPr>
          <p:cNvPr id="3" name="Tijdelijke aanduiding voor notities 2">
            <a:extLst>
              <a:ext uri="{FF2B5EF4-FFF2-40B4-BE49-F238E27FC236}">
                <a16:creationId xmlns:a16="http://schemas.microsoft.com/office/drawing/2014/main" id="{85B60FAC-06D5-029D-72D9-DE227E873F09}"/>
              </a:ext>
            </a:extLst>
          </p:cNvPr>
          <p:cNvSpPr>
            <a:spLocks noGrp="1"/>
          </p:cNvSpPr>
          <p:nvPr>
            <p:ph type="body" idx="1"/>
          </p:nvPr>
        </p:nvSpPr>
        <p:spPr/>
        <p:txBody>
          <a:bodyPr/>
          <a:lstStyle/>
          <a:p>
            <a:r>
              <a:rPr lang="nl-BE" dirty="0"/>
              <a:t>Bronnen</a:t>
            </a:r>
          </a:p>
          <a:p>
            <a:r>
              <a:rPr lang="nl-NL" sz="1200" kern="1200" dirty="0">
                <a:solidFill>
                  <a:schemeClr val="tx1"/>
                </a:solidFill>
                <a:effectLst/>
                <a:latin typeface="+mn-lt"/>
                <a:ea typeface="+mn-ea"/>
                <a:cs typeface="+mn-cs"/>
              </a:rPr>
              <a:t>Segers, B. (2025, December 4). Nog eens 145 banen bedreigd bij Agfa in Mortsel en Heultje: “Vraag naar medische film in China daalt versneld”  | VRT NWS Nieuws. </a:t>
            </a:r>
            <a:r>
              <a:rPr lang="nl-NL" sz="1200" i="1" kern="1200" dirty="0">
                <a:solidFill>
                  <a:schemeClr val="tx1"/>
                </a:solidFill>
                <a:effectLst/>
                <a:latin typeface="+mn-lt"/>
                <a:ea typeface="+mn-ea"/>
                <a:cs typeface="+mn-cs"/>
              </a:rPr>
              <a:t>VRTNWS</a:t>
            </a:r>
            <a:r>
              <a:rPr lang="nl-NL" sz="1200" kern="1200" dirty="0">
                <a:solidFill>
                  <a:schemeClr val="tx1"/>
                </a:solidFill>
                <a:effectLst/>
                <a:latin typeface="+mn-lt"/>
                <a:ea typeface="+mn-ea"/>
                <a:cs typeface="+mn-cs"/>
              </a:rPr>
              <a:t>. https://www.vrt.be/vrtnws/nl/2025/12/04/145-extra-banen-bedreigd-agfa-mortsel-heultje-besparingen-filmac/</a:t>
            </a:r>
          </a:p>
          <a:p>
            <a:endParaRPr lang="nl-BE" dirty="0"/>
          </a:p>
        </p:txBody>
      </p:sp>
      <p:sp>
        <p:nvSpPr>
          <p:cNvPr id="4" name="Tijdelijke aanduiding voor dianummer 3">
            <a:extLst>
              <a:ext uri="{FF2B5EF4-FFF2-40B4-BE49-F238E27FC236}">
                <a16:creationId xmlns:a16="http://schemas.microsoft.com/office/drawing/2014/main" id="{A0EF4D6B-A6D4-933F-7CDB-94A712F8D6AD}"/>
              </a:ext>
            </a:extLst>
          </p:cNvPr>
          <p:cNvSpPr>
            <a:spLocks noGrp="1"/>
          </p:cNvSpPr>
          <p:nvPr>
            <p:ph type="sldNum" sz="quarter" idx="5"/>
          </p:nvPr>
        </p:nvSpPr>
        <p:spPr/>
        <p:txBody>
          <a:bodyPr/>
          <a:lstStyle/>
          <a:p>
            <a:fld id="{9261B846-B7A7-49A6-9F84-9D2797E9DB02}" type="slidenum">
              <a:rPr lang="nl-BE" smtClean="0"/>
              <a:t>38</a:t>
            </a:fld>
            <a:endParaRPr lang="nl-BE" dirty="0"/>
          </a:p>
        </p:txBody>
      </p:sp>
    </p:spTree>
    <p:extLst>
      <p:ext uri="{BB962C8B-B14F-4D97-AF65-F5344CB8AC3E}">
        <p14:creationId xmlns:p14="http://schemas.microsoft.com/office/powerpoint/2010/main" val="400439136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22D1CE-5EE6-23B3-42F2-50EE14E8937F}"/>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2C281CD2-D7EF-188E-4D46-A71955A74595}"/>
              </a:ext>
            </a:extLst>
          </p:cNvPr>
          <p:cNvSpPr>
            <a:spLocks noGrp="1" noRot="1" noChangeAspect="1"/>
          </p:cNvSpPr>
          <p:nvPr>
            <p:ph type="sldImg"/>
          </p:nvPr>
        </p:nvSpPr>
        <p:spPr/>
        <p:txBody>
          <a:bodyPr/>
          <a:lstStyle/>
          <a:p>
            <a:endParaRPr lang="nl-BE" dirty="0"/>
          </a:p>
        </p:txBody>
      </p:sp>
      <p:sp>
        <p:nvSpPr>
          <p:cNvPr id="3" name="Tijdelijke aanduiding voor notities 2">
            <a:extLst>
              <a:ext uri="{FF2B5EF4-FFF2-40B4-BE49-F238E27FC236}">
                <a16:creationId xmlns:a16="http://schemas.microsoft.com/office/drawing/2014/main" id="{D28F6A40-74B4-FD5F-1CC6-406B02B451A2}"/>
              </a:ext>
            </a:extLst>
          </p:cNvPr>
          <p:cNvSpPr>
            <a:spLocks noGrp="1"/>
          </p:cNvSpPr>
          <p:nvPr>
            <p:ph type="body" idx="1"/>
          </p:nvPr>
        </p:nvSpPr>
        <p:spPr/>
        <p:txBody>
          <a:bodyPr/>
          <a:lstStyle/>
          <a:p>
            <a:r>
              <a:rPr lang="nl-BE" dirty="0"/>
              <a:t>Bronnen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effectLst/>
                <a:latin typeface="+mn-lt"/>
                <a:ea typeface="+mn-ea"/>
                <a:cs typeface="+mn-cs"/>
              </a:rPr>
              <a:t>Nws, V. (2026, February 12). </a:t>
            </a:r>
            <a:r>
              <a:rPr lang="nl-NL" sz="1200" i="1" kern="1200" dirty="0">
                <a:solidFill>
                  <a:schemeClr val="tx1"/>
                </a:solidFill>
                <a:effectLst/>
                <a:latin typeface="+mn-lt"/>
                <a:ea typeface="+mn-ea"/>
                <a:cs typeface="+mn-cs"/>
              </a:rPr>
              <a:t>Video - Adriana is na 15 jaar werkloosheid opnieuw aan de slag</a:t>
            </a:r>
            <a:r>
              <a:rPr lang="nl-NL" sz="1200" kern="1200" dirty="0">
                <a:solidFill>
                  <a:schemeClr val="tx1"/>
                </a:solidFill>
                <a:effectLst/>
                <a:latin typeface="+mn-lt"/>
                <a:ea typeface="+mn-ea"/>
                <a:cs typeface="+mn-cs"/>
              </a:rPr>
              <a:t> [Video]. VRTNWS. https://www.vrt.be/vrtnws/nl/kijk/2026/02/12/adriana-is-na-15-jaar-werkloosheid-opnieuw-aan-de-slag-/</a:t>
            </a:r>
          </a:p>
          <a:p>
            <a:endParaRPr lang="nl-BE" dirty="0"/>
          </a:p>
        </p:txBody>
      </p:sp>
      <p:sp>
        <p:nvSpPr>
          <p:cNvPr id="4" name="Tijdelijke aanduiding voor dianummer 3">
            <a:extLst>
              <a:ext uri="{FF2B5EF4-FFF2-40B4-BE49-F238E27FC236}">
                <a16:creationId xmlns:a16="http://schemas.microsoft.com/office/drawing/2014/main" id="{89009F31-7E78-D2B7-5FA9-A9F9FED6CA68}"/>
              </a:ext>
            </a:extLst>
          </p:cNvPr>
          <p:cNvSpPr>
            <a:spLocks noGrp="1"/>
          </p:cNvSpPr>
          <p:nvPr>
            <p:ph type="sldNum" sz="quarter" idx="5"/>
          </p:nvPr>
        </p:nvSpPr>
        <p:spPr/>
        <p:txBody>
          <a:bodyPr/>
          <a:lstStyle/>
          <a:p>
            <a:fld id="{9261B846-B7A7-49A6-9F84-9D2797E9DB02}" type="slidenum">
              <a:rPr lang="nl-BE" smtClean="0"/>
              <a:t>39</a:t>
            </a:fld>
            <a:endParaRPr lang="nl-BE" dirty="0"/>
          </a:p>
        </p:txBody>
      </p:sp>
    </p:spTree>
    <p:extLst>
      <p:ext uri="{BB962C8B-B14F-4D97-AF65-F5344CB8AC3E}">
        <p14:creationId xmlns:p14="http://schemas.microsoft.com/office/powerpoint/2010/main" val="423319059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71E7EA-1B12-4145-2EF7-779395752020}"/>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42024506-57FC-C074-BC11-E234C808205E}"/>
              </a:ext>
            </a:extLst>
          </p:cNvPr>
          <p:cNvSpPr>
            <a:spLocks noGrp="1" noRot="1" noChangeAspect="1"/>
          </p:cNvSpPr>
          <p:nvPr>
            <p:ph type="sldImg"/>
          </p:nvPr>
        </p:nvSpPr>
        <p:spPr/>
        <p:txBody>
          <a:bodyPr/>
          <a:lstStyle/>
          <a:p>
            <a:endParaRPr lang="nl-BE" dirty="0"/>
          </a:p>
        </p:txBody>
      </p:sp>
      <p:sp>
        <p:nvSpPr>
          <p:cNvPr id="3" name="Tijdelijke aanduiding voor notities 2">
            <a:extLst>
              <a:ext uri="{FF2B5EF4-FFF2-40B4-BE49-F238E27FC236}">
                <a16:creationId xmlns:a16="http://schemas.microsoft.com/office/drawing/2014/main" id="{0FE15F6F-94F2-80FB-B84F-82C35D0BEADB}"/>
              </a:ext>
            </a:extLst>
          </p:cNvPr>
          <p:cNvSpPr>
            <a:spLocks noGrp="1"/>
          </p:cNvSpPr>
          <p:nvPr>
            <p:ph type="body" idx="1"/>
          </p:nvPr>
        </p:nvSpPr>
        <p:spPr/>
        <p:txBody>
          <a:bodyPr/>
          <a:lstStyle/>
          <a:p>
            <a:r>
              <a:rPr lang="nl-BE" dirty="0"/>
              <a:t>Bronnen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effectLst/>
                <a:latin typeface="+mn-lt"/>
                <a:ea typeface="+mn-ea"/>
                <a:cs typeface="+mn-cs"/>
              </a:rPr>
              <a:t>Uberchauffeur is volgens arbeidshof toch werknemer. (2025, June 18). </a:t>
            </a:r>
            <a:r>
              <a:rPr lang="nl-NL" sz="1200" i="1" kern="1200" dirty="0">
                <a:solidFill>
                  <a:schemeClr val="tx1"/>
                </a:solidFill>
                <a:effectLst/>
                <a:latin typeface="+mn-lt"/>
                <a:ea typeface="+mn-ea"/>
                <a:cs typeface="+mn-cs"/>
              </a:rPr>
              <a:t>Nieuwsblad</a:t>
            </a:r>
            <a:r>
              <a:rPr lang="nl-NL" sz="1200" kern="1200" dirty="0">
                <a:solidFill>
                  <a:schemeClr val="tx1"/>
                </a:solidFill>
                <a:effectLst/>
                <a:latin typeface="+mn-lt"/>
                <a:ea typeface="+mn-ea"/>
                <a:cs typeface="+mn-cs"/>
              </a:rPr>
              <a:t>. https://www.nieuwsblad.be/economie/bedrijven/uberchauffeur-is-volgens-arbeidshof-toch-werknemer/72527186.html</a:t>
            </a:r>
          </a:p>
          <a:p>
            <a:endParaRPr lang="nl-BE" dirty="0"/>
          </a:p>
        </p:txBody>
      </p:sp>
      <p:sp>
        <p:nvSpPr>
          <p:cNvPr id="4" name="Tijdelijke aanduiding voor dianummer 3">
            <a:extLst>
              <a:ext uri="{FF2B5EF4-FFF2-40B4-BE49-F238E27FC236}">
                <a16:creationId xmlns:a16="http://schemas.microsoft.com/office/drawing/2014/main" id="{45BB9C52-0B1A-D020-8E15-D6BAFA4492AE}"/>
              </a:ext>
            </a:extLst>
          </p:cNvPr>
          <p:cNvSpPr>
            <a:spLocks noGrp="1"/>
          </p:cNvSpPr>
          <p:nvPr>
            <p:ph type="sldNum" sz="quarter" idx="5"/>
          </p:nvPr>
        </p:nvSpPr>
        <p:spPr/>
        <p:txBody>
          <a:bodyPr/>
          <a:lstStyle/>
          <a:p>
            <a:fld id="{9261B846-B7A7-49A6-9F84-9D2797E9DB02}" type="slidenum">
              <a:rPr lang="nl-BE" smtClean="0"/>
              <a:t>40</a:t>
            </a:fld>
            <a:endParaRPr lang="nl-BE" dirty="0"/>
          </a:p>
        </p:txBody>
      </p:sp>
    </p:spTree>
    <p:extLst>
      <p:ext uri="{BB962C8B-B14F-4D97-AF65-F5344CB8AC3E}">
        <p14:creationId xmlns:p14="http://schemas.microsoft.com/office/powerpoint/2010/main" val="110996496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40D09C-D64E-AC91-A6CE-8E2E3D24456F}"/>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07C1F58A-4A27-148E-045E-E206649B0FDC}"/>
              </a:ext>
            </a:extLst>
          </p:cNvPr>
          <p:cNvSpPr>
            <a:spLocks noGrp="1" noRot="1" noChangeAspect="1"/>
          </p:cNvSpPr>
          <p:nvPr>
            <p:ph type="sldImg"/>
          </p:nvPr>
        </p:nvSpPr>
        <p:spPr/>
        <p:txBody>
          <a:bodyPr/>
          <a:lstStyle/>
          <a:p>
            <a:endParaRPr lang="nl-BE" dirty="0"/>
          </a:p>
        </p:txBody>
      </p:sp>
      <p:sp>
        <p:nvSpPr>
          <p:cNvPr id="3" name="Tijdelijke aanduiding voor notities 2">
            <a:extLst>
              <a:ext uri="{FF2B5EF4-FFF2-40B4-BE49-F238E27FC236}">
                <a16:creationId xmlns:a16="http://schemas.microsoft.com/office/drawing/2014/main" id="{4494C8AB-B78B-7CE4-B0F5-FFB8CCC35C5B}"/>
              </a:ext>
            </a:extLst>
          </p:cNvPr>
          <p:cNvSpPr>
            <a:spLocks noGrp="1"/>
          </p:cNvSpPr>
          <p:nvPr>
            <p:ph type="body" idx="1"/>
          </p:nvPr>
        </p:nvSpPr>
        <p:spPr/>
        <p:txBody>
          <a:bodyPr/>
          <a:lstStyle/>
          <a:p>
            <a:r>
              <a:rPr lang="nl-BE" dirty="0"/>
              <a:t>Bronnen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effectLst/>
                <a:latin typeface="+mn-lt"/>
                <a:ea typeface="+mn-ea"/>
                <a:cs typeface="+mn-cs"/>
              </a:rPr>
              <a:t>Brinckman, B. (2026, April 16). Als Bpost zich niet aanpast, moet het bedrijf het ergste vrezen. </a:t>
            </a:r>
            <a:r>
              <a:rPr lang="nl-NL" sz="1200" i="1" kern="1200" dirty="0">
                <a:solidFill>
                  <a:schemeClr val="tx1"/>
                </a:solidFill>
                <a:effectLst/>
                <a:latin typeface="+mn-lt"/>
                <a:ea typeface="+mn-ea"/>
                <a:cs typeface="+mn-cs"/>
              </a:rPr>
              <a:t>De Standaard</a:t>
            </a:r>
            <a:r>
              <a:rPr lang="nl-NL" sz="1200" kern="1200" dirty="0">
                <a:solidFill>
                  <a:schemeClr val="tx1"/>
                </a:solidFill>
                <a:effectLst/>
                <a:latin typeface="+mn-lt"/>
                <a:ea typeface="+mn-ea"/>
                <a:cs typeface="+mn-cs"/>
              </a:rPr>
              <a:t>. https://www.standaard.be/opinies/als-bpost-zich-niet-aanpast-moet-het-bedrijf-het-ergste-vrezen/145741240.html</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effectLst/>
                <a:latin typeface="+mn-lt"/>
                <a:ea typeface="+mn-ea"/>
                <a:cs typeface="+mn-cs"/>
              </a:rPr>
              <a:t>Claes, D. (2026, April 15). “Als de CEO mee gaat onderhandelen, is het duidelijk dat Bpost voor het uur van de waarheid staat.” </a:t>
            </a:r>
            <a:r>
              <a:rPr lang="nl-NL" sz="1200" i="1" kern="1200" dirty="0">
                <a:solidFill>
                  <a:schemeClr val="tx1"/>
                </a:solidFill>
                <a:effectLst/>
                <a:latin typeface="+mn-lt"/>
                <a:ea typeface="+mn-ea"/>
                <a:cs typeface="+mn-cs"/>
              </a:rPr>
              <a:t>HBVL</a:t>
            </a:r>
            <a:r>
              <a:rPr lang="nl-NL" sz="1200" kern="1200" dirty="0">
                <a:solidFill>
                  <a:schemeClr val="tx1"/>
                </a:solidFill>
                <a:effectLst/>
                <a:latin typeface="+mn-lt"/>
                <a:ea typeface="+mn-ea"/>
                <a:cs typeface="+mn-cs"/>
              </a:rPr>
              <a:t>. https://www.hbvl.be/economie/als-de-ceo-mee-gaat-onderhandelen-is-het-duidelijk-dat-bpost-voor-het-uur-van-de-waarheid-staat/145872409.html</a:t>
            </a:r>
          </a:p>
          <a:p>
            <a:endParaRPr lang="nl-BE" dirty="0"/>
          </a:p>
        </p:txBody>
      </p:sp>
      <p:sp>
        <p:nvSpPr>
          <p:cNvPr id="4" name="Tijdelijke aanduiding voor dianummer 3">
            <a:extLst>
              <a:ext uri="{FF2B5EF4-FFF2-40B4-BE49-F238E27FC236}">
                <a16:creationId xmlns:a16="http://schemas.microsoft.com/office/drawing/2014/main" id="{253000AE-480C-B6A6-FDB6-9C4E0E1DDB42}"/>
              </a:ext>
            </a:extLst>
          </p:cNvPr>
          <p:cNvSpPr>
            <a:spLocks noGrp="1"/>
          </p:cNvSpPr>
          <p:nvPr>
            <p:ph type="sldNum" sz="quarter" idx="5"/>
          </p:nvPr>
        </p:nvSpPr>
        <p:spPr/>
        <p:txBody>
          <a:bodyPr/>
          <a:lstStyle/>
          <a:p>
            <a:fld id="{9261B846-B7A7-49A6-9F84-9D2797E9DB02}" type="slidenum">
              <a:rPr lang="nl-BE" smtClean="0"/>
              <a:t>41</a:t>
            </a:fld>
            <a:endParaRPr lang="nl-BE" dirty="0"/>
          </a:p>
        </p:txBody>
      </p:sp>
    </p:spTree>
    <p:extLst>
      <p:ext uri="{BB962C8B-B14F-4D97-AF65-F5344CB8AC3E}">
        <p14:creationId xmlns:p14="http://schemas.microsoft.com/office/powerpoint/2010/main" val="162288977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0BA5C8-92D0-6B36-E0B4-8DD5DDD361C8}"/>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EA88440F-E430-4DA2-09A0-A3E087817E09}"/>
              </a:ext>
            </a:extLst>
          </p:cNvPr>
          <p:cNvSpPr>
            <a:spLocks noGrp="1" noRot="1" noChangeAspect="1"/>
          </p:cNvSpPr>
          <p:nvPr>
            <p:ph type="sldImg"/>
          </p:nvPr>
        </p:nvSpPr>
        <p:spPr/>
        <p:txBody>
          <a:bodyPr/>
          <a:lstStyle/>
          <a:p>
            <a:endParaRPr lang="nl-BE" dirty="0"/>
          </a:p>
        </p:txBody>
      </p:sp>
      <p:sp>
        <p:nvSpPr>
          <p:cNvPr id="3" name="Tijdelijke aanduiding voor notities 2">
            <a:extLst>
              <a:ext uri="{FF2B5EF4-FFF2-40B4-BE49-F238E27FC236}">
                <a16:creationId xmlns:a16="http://schemas.microsoft.com/office/drawing/2014/main" id="{97ADF117-C359-EE69-2025-7A335523F1C3}"/>
              </a:ext>
            </a:extLst>
          </p:cNvPr>
          <p:cNvSpPr>
            <a:spLocks noGrp="1"/>
          </p:cNvSpPr>
          <p:nvPr>
            <p:ph type="body" idx="1"/>
          </p:nvPr>
        </p:nvSpPr>
        <p:spPr/>
        <p:txBody>
          <a:bodyPr/>
          <a:lstStyle/>
          <a:p>
            <a:r>
              <a:rPr lang="nl-BE" dirty="0"/>
              <a:t>Bronnen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OpenAI. (2026). </a:t>
            </a:r>
            <a:r>
              <a:rPr lang="nl-NL" i="1" dirty="0"/>
              <a:t>Klaslokaal met leerkracht en leerlingen die een krantenartikel economie bekijken</a:t>
            </a:r>
            <a:r>
              <a:rPr lang="nl-NL" dirty="0"/>
              <a:t> [AI-gegenereerde afbeelding]. ChatGPT.</a:t>
            </a:r>
            <a:endParaRPr lang="nl-BE" dirty="0"/>
          </a:p>
        </p:txBody>
      </p:sp>
      <p:sp>
        <p:nvSpPr>
          <p:cNvPr id="4" name="Tijdelijke aanduiding voor dianummer 3">
            <a:extLst>
              <a:ext uri="{FF2B5EF4-FFF2-40B4-BE49-F238E27FC236}">
                <a16:creationId xmlns:a16="http://schemas.microsoft.com/office/drawing/2014/main" id="{B32049BC-EAA4-971A-20CF-DB0CE8524A75}"/>
              </a:ext>
            </a:extLst>
          </p:cNvPr>
          <p:cNvSpPr>
            <a:spLocks noGrp="1"/>
          </p:cNvSpPr>
          <p:nvPr>
            <p:ph type="sldNum" sz="quarter" idx="5"/>
          </p:nvPr>
        </p:nvSpPr>
        <p:spPr/>
        <p:txBody>
          <a:bodyPr/>
          <a:lstStyle/>
          <a:p>
            <a:fld id="{9261B846-B7A7-49A6-9F84-9D2797E9DB02}" type="slidenum">
              <a:rPr lang="nl-BE" smtClean="0"/>
              <a:t>42</a:t>
            </a:fld>
            <a:endParaRPr lang="nl-BE" dirty="0"/>
          </a:p>
        </p:txBody>
      </p:sp>
    </p:spTree>
    <p:extLst>
      <p:ext uri="{BB962C8B-B14F-4D97-AF65-F5344CB8AC3E}">
        <p14:creationId xmlns:p14="http://schemas.microsoft.com/office/powerpoint/2010/main" val="249188858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648B74-A816-5D1F-7EC5-A57D1E8BFF13}"/>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1ECE9C4B-52DD-849A-5D7B-B83B5EC017D3}"/>
              </a:ext>
            </a:extLst>
          </p:cNvPr>
          <p:cNvSpPr>
            <a:spLocks noGrp="1" noRot="1" noChangeAspect="1"/>
          </p:cNvSpPr>
          <p:nvPr>
            <p:ph type="sldImg"/>
          </p:nvPr>
        </p:nvSpPr>
        <p:spPr/>
        <p:txBody>
          <a:bodyPr/>
          <a:lstStyle/>
          <a:p>
            <a:endParaRPr lang="nl-BE" dirty="0"/>
          </a:p>
        </p:txBody>
      </p:sp>
      <p:sp>
        <p:nvSpPr>
          <p:cNvPr id="3" name="Tijdelijke aanduiding voor notities 2">
            <a:extLst>
              <a:ext uri="{FF2B5EF4-FFF2-40B4-BE49-F238E27FC236}">
                <a16:creationId xmlns:a16="http://schemas.microsoft.com/office/drawing/2014/main" id="{01A89BDD-E631-A61D-EACA-20FA31D9DCD1}"/>
              </a:ext>
            </a:extLst>
          </p:cNvPr>
          <p:cNvSpPr>
            <a:spLocks noGrp="1"/>
          </p:cNvSpPr>
          <p:nvPr>
            <p:ph type="body" idx="1"/>
          </p:nvPr>
        </p:nvSpPr>
        <p:spPr/>
        <p:txBody>
          <a:bodyPr/>
          <a:lstStyle/>
          <a:p>
            <a:r>
              <a:rPr lang="nl-BE" dirty="0"/>
              <a:t>Bronnen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i="1" kern="1200" dirty="0">
                <a:solidFill>
                  <a:schemeClr val="tx1"/>
                </a:solidFill>
                <a:effectLst/>
                <a:latin typeface="+mn-lt"/>
                <a:ea typeface="+mn-ea"/>
                <a:cs typeface="+mn-cs"/>
              </a:rPr>
              <a:t>Maak van je klas een denktank met deze kaartenset</a:t>
            </a:r>
            <a:r>
              <a:rPr lang="nl-NL" sz="1200" kern="1200" dirty="0">
                <a:solidFill>
                  <a:schemeClr val="tx1"/>
                </a:solidFill>
                <a:effectLst/>
                <a:latin typeface="+mn-lt"/>
                <a:ea typeface="+mn-ea"/>
                <a:cs typeface="+mn-cs"/>
              </a:rPr>
              <a:t>. (2025, January 3). Het Archief Voor Onderwijs. https://onderwijs.hetarchief.be/inspiratie/thinktank-kaartenset</a:t>
            </a:r>
          </a:p>
          <a:p>
            <a:endParaRPr lang="nl-BE" dirty="0"/>
          </a:p>
        </p:txBody>
      </p:sp>
      <p:sp>
        <p:nvSpPr>
          <p:cNvPr id="4" name="Tijdelijke aanduiding voor dianummer 3">
            <a:extLst>
              <a:ext uri="{FF2B5EF4-FFF2-40B4-BE49-F238E27FC236}">
                <a16:creationId xmlns:a16="http://schemas.microsoft.com/office/drawing/2014/main" id="{C290D228-F8BE-36DE-1C07-83B8D0B741FA}"/>
              </a:ext>
            </a:extLst>
          </p:cNvPr>
          <p:cNvSpPr>
            <a:spLocks noGrp="1"/>
          </p:cNvSpPr>
          <p:nvPr>
            <p:ph type="sldNum" sz="quarter" idx="5"/>
          </p:nvPr>
        </p:nvSpPr>
        <p:spPr/>
        <p:txBody>
          <a:bodyPr/>
          <a:lstStyle/>
          <a:p>
            <a:fld id="{9261B846-B7A7-49A6-9F84-9D2797E9DB02}" type="slidenum">
              <a:rPr lang="nl-BE" smtClean="0"/>
              <a:t>43</a:t>
            </a:fld>
            <a:endParaRPr lang="nl-BE" dirty="0"/>
          </a:p>
        </p:txBody>
      </p:sp>
    </p:spTree>
    <p:extLst>
      <p:ext uri="{BB962C8B-B14F-4D97-AF65-F5344CB8AC3E}">
        <p14:creationId xmlns:p14="http://schemas.microsoft.com/office/powerpoint/2010/main" val="213952002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CDC3A6-C400-4543-9A27-C54F8AF42FBF}"/>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6904E6E6-D180-889A-3A4E-DC5B034CC1B4}"/>
              </a:ext>
            </a:extLst>
          </p:cNvPr>
          <p:cNvSpPr>
            <a:spLocks noGrp="1" noRot="1" noChangeAspect="1"/>
          </p:cNvSpPr>
          <p:nvPr>
            <p:ph type="sldImg"/>
          </p:nvPr>
        </p:nvSpPr>
        <p:spPr/>
        <p:txBody>
          <a:bodyPr/>
          <a:lstStyle/>
          <a:p>
            <a:endParaRPr lang="nl-BE" dirty="0"/>
          </a:p>
        </p:txBody>
      </p:sp>
      <p:sp>
        <p:nvSpPr>
          <p:cNvPr id="3" name="Tijdelijke aanduiding voor notities 2">
            <a:extLst>
              <a:ext uri="{FF2B5EF4-FFF2-40B4-BE49-F238E27FC236}">
                <a16:creationId xmlns:a16="http://schemas.microsoft.com/office/drawing/2014/main" id="{CFC03EDE-87FA-A08E-84A2-F2AC639F3775}"/>
              </a:ext>
            </a:extLst>
          </p:cNvPr>
          <p:cNvSpPr>
            <a:spLocks noGrp="1"/>
          </p:cNvSpPr>
          <p:nvPr>
            <p:ph type="body" idx="1"/>
          </p:nvPr>
        </p:nvSpPr>
        <p:spPr/>
        <p:txBody>
          <a:bodyPr/>
          <a:lstStyle/>
          <a:p>
            <a:r>
              <a:rPr lang="nl-BE" dirty="0"/>
              <a:t>Bronnen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i="1" kern="1200" dirty="0">
                <a:solidFill>
                  <a:schemeClr val="tx1"/>
                </a:solidFill>
                <a:effectLst/>
                <a:latin typeface="+mn-lt"/>
                <a:ea typeface="+mn-ea"/>
                <a:cs typeface="+mn-cs"/>
              </a:rPr>
              <a:t>Maak van je klas een denktank met deze kaartenset</a:t>
            </a:r>
            <a:r>
              <a:rPr lang="nl-NL" sz="1200" kern="1200" dirty="0">
                <a:solidFill>
                  <a:schemeClr val="tx1"/>
                </a:solidFill>
                <a:effectLst/>
                <a:latin typeface="+mn-lt"/>
                <a:ea typeface="+mn-ea"/>
                <a:cs typeface="+mn-cs"/>
              </a:rPr>
              <a:t>. (2025, January 3). Het Archief Voor Onderwijs. https://onderwijs.hetarchief.be/inspiratie/thinktank-kaartenset</a:t>
            </a:r>
          </a:p>
          <a:p>
            <a:endParaRPr lang="nl-BE" dirty="0"/>
          </a:p>
        </p:txBody>
      </p:sp>
      <p:sp>
        <p:nvSpPr>
          <p:cNvPr id="4" name="Tijdelijke aanduiding voor dianummer 3">
            <a:extLst>
              <a:ext uri="{FF2B5EF4-FFF2-40B4-BE49-F238E27FC236}">
                <a16:creationId xmlns:a16="http://schemas.microsoft.com/office/drawing/2014/main" id="{5BEE3BCA-47E0-FDB7-5963-33DD1C3C39E2}"/>
              </a:ext>
            </a:extLst>
          </p:cNvPr>
          <p:cNvSpPr>
            <a:spLocks noGrp="1"/>
          </p:cNvSpPr>
          <p:nvPr>
            <p:ph type="sldNum" sz="quarter" idx="5"/>
          </p:nvPr>
        </p:nvSpPr>
        <p:spPr/>
        <p:txBody>
          <a:bodyPr/>
          <a:lstStyle/>
          <a:p>
            <a:fld id="{9261B846-B7A7-49A6-9F84-9D2797E9DB02}" type="slidenum">
              <a:rPr lang="nl-BE" smtClean="0"/>
              <a:t>44</a:t>
            </a:fld>
            <a:endParaRPr lang="nl-BE" dirty="0"/>
          </a:p>
        </p:txBody>
      </p:sp>
    </p:spTree>
    <p:extLst>
      <p:ext uri="{BB962C8B-B14F-4D97-AF65-F5344CB8AC3E}">
        <p14:creationId xmlns:p14="http://schemas.microsoft.com/office/powerpoint/2010/main" val="153836353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6BDB3A-1C09-3C46-88F3-E813161497D3}"/>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EE3E123A-D7F9-FAEC-49DF-189DF86AFEB9}"/>
              </a:ext>
            </a:extLst>
          </p:cNvPr>
          <p:cNvSpPr>
            <a:spLocks noGrp="1" noRot="1" noChangeAspect="1"/>
          </p:cNvSpPr>
          <p:nvPr>
            <p:ph type="sldImg"/>
          </p:nvPr>
        </p:nvSpPr>
        <p:spPr/>
        <p:txBody>
          <a:bodyPr/>
          <a:lstStyle/>
          <a:p>
            <a:endParaRPr lang="nl-BE" dirty="0"/>
          </a:p>
        </p:txBody>
      </p:sp>
      <p:sp>
        <p:nvSpPr>
          <p:cNvPr id="3" name="Tijdelijke aanduiding voor notities 2">
            <a:extLst>
              <a:ext uri="{FF2B5EF4-FFF2-40B4-BE49-F238E27FC236}">
                <a16:creationId xmlns:a16="http://schemas.microsoft.com/office/drawing/2014/main" id="{85B8CCB6-913E-CBE6-2001-6C63CD960B1D}"/>
              </a:ext>
            </a:extLst>
          </p:cNvPr>
          <p:cNvSpPr>
            <a:spLocks noGrp="1"/>
          </p:cNvSpPr>
          <p:nvPr>
            <p:ph type="body" idx="1"/>
          </p:nvPr>
        </p:nvSpPr>
        <p:spPr/>
        <p:txBody>
          <a:bodyPr/>
          <a:lstStyle/>
          <a:p>
            <a:r>
              <a:rPr lang="nl-BE" dirty="0"/>
              <a:t>Bronnen</a:t>
            </a:r>
          </a:p>
          <a:p>
            <a:r>
              <a:rPr lang="nl-BE" sz="1200" i="1" kern="1200" dirty="0">
                <a:solidFill>
                  <a:schemeClr val="tx1"/>
                </a:solidFill>
                <a:effectLst/>
                <a:latin typeface="+mn-lt"/>
                <a:ea typeface="+mn-ea"/>
                <a:cs typeface="+mn-cs"/>
              </a:rPr>
              <a:t>20250826_N20250826-60.mp4</a:t>
            </a:r>
            <a:r>
              <a:rPr lang="nl-BE" sz="1200" kern="1200" dirty="0">
                <a:solidFill>
                  <a:schemeClr val="tx1"/>
                </a:solidFill>
                <a:effectLst/>
                <a:latin typeface="+mn-lt"/>
                <a:ea typeface="+mn-ea"/>
                <a:cs typeface="+mn-cs"/>
              </a:rPr>
              <a:t>. (2001, August 26). [Video]. AVS. https://avs.be/nieuws/meemoo-maakt-historische-kranten-weer-beschikbaar-via-de-website-hetarchief-be</a:t>
            </a:r>
          </a:p>
          <a:p>
            <a:endParaRPr lang="nl-BE" dirty="0"/>
          </a:p>
        </p:txBody>
      </p:sp>
      <p:sp>
        <p:nvSpPr>
          <p:cNvPr id="4" name="Tijdelijke aanduiding voor dianummer 3">
            <a:extLst>
              <a:ext uri="{FF2B5EF4-FFF2-40B4-BE49-F238E27FC236}">
                <a16:creationId xmlns:a16="http://schemas.microsoft.com/office/drawing/2014/main" id="{B39C9E6B-21A1-2CB7-4C5C-EAB25AB7D9C8}"/>
              </a:ext>
            </a:extLst>
          </p:cNvPr>
          <p:cNvSpPr>
            <a:spLocks noGrp="1"/>
          </p:cNvSpPr>
          <p:nvPr>
            <p:ph type="sldNum" sz="quarter" idx="5"/>
          </p:nvPr>
        </p:nvSpPr>
        <p:spPr/>
        <p:txBody>
          <a:bodyPr/>
          <a:lstStyle/>
          <a:p>
            <a:fld id="{9261B846-B7A7-49A6-9F84-9D2797E9DB02}" type="slidenum">
              <a:rPr lang="nl-BE" smtClean="0"/>
              <a:t>45</a:t>
            </a:fld>
            <a:endParaRPr lang="nl-BE" dirty="0"/>
          </a:p>
        </p:txBody>
      </p:sp>
    </p:spTree>
    <p:extLst>
      <p:ext uri="{BB962C8B-B14F-4D97-AF65-F5344CB8AC3E}">
        <p14:creationId xmlns:p14="http://schemas.microsoft.com/office/powerpoint/2010/main" val="385051731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BE" dirty="0"/>
          </a:p>
        </p:txBody>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fld id="{1D942312-2CDD-4DC1-A476-0920215AFCAA}" type="slidenum">
              <a:rPr lang="nl-BE" smtClean="0"/>
              <a:t>46</a:t>
            </a:fld>
            <a:endParaRPr lang="nl-BE" dirty="0"/>
          </a:p>
        </p:txBody>
      </p:sp>
    </p:spTree>
    <p:extLst>
      <p:ext uri="{BB962C8B-B14F-4D97-AF65-F5344CB8AC3E}">
        <p14:creationId xmlns:p14="http://schemas.microsoft.com/office/powerpoint/2010/main" val="73010275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637F72-BD1D-B074-2E86-36903885B208}"/>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3FF4538A-012E-76F0-A392-3E013AA7FD17}"/>
              </a:ext>
            </a:extLst>
          </p:cNvPr>
          <p:cNvSpPr>
            <a:spLocks noGrp="1" noRot="1" noChangeAspect="1"/>
          </p:cNvSpPr>
          <p:nvPr>
            <p:ph type="sldImg"/>
          </p:nvPr>
        </p:nvSpPr>
        <p:spPr/>
        <p:txBody>
          <a:bodyPr/>
          <a:lstStyle/>
          <a:p>
            <a:endParaRPr lang="nl-BE" dirty="0"/>
          </a:p>
        </p:txBody>
      </p:sp>
      <p:sp>
        <p:nvSpPr>
          <p:cNvPr id="3" name="Tijdelijke aanduiding voor notities 2">
            <a:extLst>
              <a:ext uri="{FF2B5EF4-FFF2-40B4-BE49-F238E27FC236}">
                <a16:creationId xmlns:a16="http://schemas.microsoft.com/office/drawing/2014/main" id="{DB260588-146D-2837-D165-146A4C36098B}"/>
              </a:ext>
            </a:extLst>
          </p:cNvPr>
          <p:cNvSpPr>
            <a:spLocks noGrp="1"/>
          </p:cNvSpPr>
          <p:nvPr>
            <p:ph type="body" idx="1"/>
          </p:nvPr>
        </p:nvSpPr>
        <p:spPr/>
        <p:txBody>
          <a:bodyPr/>
          <a:lstStyle/>
          <a:p>
            <a:r>
              <a:rPr lang="nl-BE" dirty="0"/>
              <a:t>Bronnen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i="1" kern="1200" dirty="0">
                <a:solidFill>
                  <a:schemeClr val="tx1"/>
                </a:solidFill>
                <a:effectLst/>
                <a:latin typeface="+mn-lt"/>
                <a:ea typeface="+mn-ea"/>
                <a:cs typeface="+mn-cs"/>
              </a:rPr>
              <a:t>Koersenbord : alle beurskoersen live</a:t>
            </a:r>
            <a:r>
              <a:rPr lang="nl-NL" sz="1200" kern="1200" dirty="0">
                <a:solidFill>
                  <a:schemeClr val="tx1"/>
                </a:solidFill>
                <a:effectLst/>
                <a:latin typeface="+mn-lt"/>
                <a:ea typeface="+mn-ea"/>
                <a:cs typeface="+mn-cs"/>
              </a:rPr>
              <a:t>. (n.d.). De Tijd. https://www.tijd.be/markten-live/koersenbord.html</a:t>
            </a:r>
          </a:p>
          <a:p>
            <a:endParaRPr lang="nl-BE" dirty="0"/>
          </a:p>
        </p:txBody>
      </p:sp>
      <p:sp>
        <p:nvSpPr>
          <p:cNvPr id="4" name="Tijdelijke aanduiding voor dianummer 3">
            <a:extLst>
              <a:ext uri="{FF2B5EF4-FFF2-40B4-BE49-F238E27FC236}">
                <a16:creationId xmlns:a16="http://schemas.microsoft.com/office/drawing/2014/main" id="{C0C9727C-EC51-DF4D-D751-759D00BA05E0}"/>
              </a:ext>
            </a:extLst>
          </p:cNvPr>
          <p:cNvSpPr>
            <a:spLocks noGrp="1"/>
          </p:cNvSpPr>
          <p:nvPr>
            <p:ph type="sldNum" sz="quarter" idx="5"/>
          </p:nvPr>
        </p:nvSpPr>
        <p:spPr/>
        <p:txBody>
          <a:bodyPr/>
          <a:lstStyle/>
          <a:p>
            <a:fld id="{9261B846-B7A7-49A6-9F84-9D2797E9DB02}" type="slidenum">
              <a:rPr lang="nl-BE" smtClean="0"/>
              <a:t>47</a:t>
            </a:fld>
            <a:endParaRPr lang="nl-BE" dirty="0"/>
          </a:p>
        </p:txBody>
      </p:sp>
    </p:spTree>
    <p:extLst>
      <p:ext uri="{BB962C8B-B14F-4D97-AF65-F5344CB8AC3E}">
        <p14:creationId xmlns:p14="http://schemas.microsoft.com/office/powerpoint/2010/main" val="21922094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b="0" i="0" kern="1200" dirty="0">
                <a:solidFill>
                  <a:schemeClr val="tx1"/>
                </a:solidFill>
                <a:effectLst/>
                <a:latin typeface="+mn-lt"/>
                <a:ea typeface="+mn-ea"/>
                <a:cs typeface="+mn-cs"/>
              </a:rPr>
              <a:t>De </a:t>
            </a:r>
            <a:r>
              <a:rPr lang="nl-NL" sz="1200" b="1" i="0" kern="1200" dirty="0">
                <a:solidFill>
                  <a:schemeClr val="tx1"/>
                </a:solidFill>
                <a:effectLst/>
                <a:latin typeface="+mn-lt"/>
                <a:ea typeface="+mn-ea"/>
                <a:cs typeface="+mn-cs"/>
              </a:rPr>
              <a:t>KIAM-methode</a:t>
            </a:r>
            <a:r>
              <a:rPr lang="nl-NL" sz="1200" b="0" i="0" kern="1200" dirty="0">
                <a:solidFill>
                  <a:schemeClr val="tx1"/>
                </a:solidFill>
                <a:effectLst/>
                <a:latin typeface="+mn-lt"/>
                <a:ea typeface="+mn-ea"/>
                <a:cs typeface="+mn-cs"/>
              </a:rPr>
              <a:t> is een </a:t>
            </a:r>
            <a:r>
              <a:rPr lang="nl-NL" dirty="0"/>
              <a:t>gestructureerde aanpak voor het analyseren van cartoons of prenten, vaak gebruikt in het onderwijs</a:t>
            </a:r>
            <a:r>
              <a:rPr lang="nl-NL" sz="1200" b="0" i="0" kern="1200" dirty="0">
                <a:solidFill>
                  <a:schemeClr val="tx1"/>
                </a:solidFill>
                <a:effectLst/>
                <a:latin typeface="+mn-lt"/>
                <a:ea typeface="+mn-ea"/>
                <a:cs typeface="+mn-cs"/>
              </a:rPr>
              <a:t>. KIAM staat voor </a:t>
            </a:r>
            <a:r>
              <a:rPr lang="nl-NL" sz="1200" b="1" i="0" kern="1200" dirty="0">
                <a:solidFill>
                  <a:schemeClr val="tx1"/>
                </a:solidFill>
                <a:effectLst/>
                <a:latin typeface="+mn-lt"/>
                <a:ea typeface="+mn-ea"/>
                <a:cs typeface="+mn-cs"/>
              </a:rPr>
              <a:t>K</a:t>
            </a:r>
            <a:r>
              <a:rPr lang="nl-NL" sz="1200" b="0" i="0" kern="1200" dirty="0">
                <a:solidFill>
                  <a:schemeClr val="tx1"/>
                </a:solidFill>
                <a:effectLst/>
                <a:latin typeface="+mn-lt"/>
                <a:ea typeface="+mn-ea"/>
                <a:cs typeface="+mn-cs"/>
              </a:rPr>
              <a:t>ijk, </a:t>
            </a:r>
            <a:r>
              <a:rPr lang="nl-NL" sz="1200" b="1" i="0" kern="1200" dirty="0">
                <a:solidFill>
                  <a:schemeClr val="tx1"/>
                </a:solidFill>
                <a:effectLst/>
                <a:latin typeface="+mn-lt"/>
                <a:ea typeface="+mn-ea"/>
                <a:cs typeface="+mn-cs"/>
              </a:rPr>
              <a:t>I</a:t>
            </a:r>
            <a:r>
              <a:rPr lang="nl-NL" sz="1200" b="0" i="0" kern="1200" dirty="0">
                <a:solidFill>
                  <a:schemeClr val="tx1"/>
                </a:solidFill>
                <a:effectLst/>
                <a:latin typeface="+mn-lt"/>
                <a:ea typeface="+mn-ea"/>
                <a:cs typeface="+mn-cs"/>
              </a:rPr>
              <a:t>nterpreteer, </a:t>
            </a:r>
            <a:r>
              <a:rPr lang="nl-NL" sz="1200" b="1" i="0" kern="1200" dirty="0">
                <a:solidFill>
                  <a:schemeClr val="tx1"/>
                </a:solidFill>
                <a:effectLst/>
                <a:latin typeface="+mn-lt"/>
                <a:ea typeface="+mn-ea"/>
                <a:cs typeface="+mn-cs"/>
              </a:rPr>
              <a:t>A</a:t>
            </a:r>
            <a:r>
              <a:rPr lang="nl-NL" sz="1200" b="0" i="0" kern="1200" dirty="0">
                <a:solidFill>
                  <a:schemeClr val="tx1"/>
                </a:solidFill>
                <a:effectLst/>
                <a:latin typeface="+mn-lt"/>
                <a:ea typeface="+mn-ea"/>
                <a:cs typeface="+mn-cs"/>
              </a:rPr>
              <a:t>ctualiseer en </a:t>
            </a:r>
            <a:r>
              <a:rPr lang="nl-NL" sz="1200" b="1" i="0" kern="1200" dirty="0">
                <a:solidFill>
                  <a:schemeClr val="tx1"/>
                </a:solidFill>
                <a:effectLst/>
                <a:latin typeface="+mn-lt"/>
                <a:ea typeface="+mn-ea"/>
                <a:cs typeface="+mn-cs"/>
              </a:rPr>
              <a:t>M</a:t>
            </a:r>
            <a:r>
              <a:rPr lang="nl-NL" sz="1200" b="0" i="0" kern="1200" dirty="0">
                <a:solidFill>
                  <a:schemeClr val="tx1"/>
                </a:solidFill>
                <a:effectLst/>
                <a:latin typeface="+mn-lt"/>
                <a:ea typeface="+mn-ea"/>
                <a:cs typeface="+mn-cs"/>
              </a:rPr>
              <a:t>ening. Het helpt leerlingen om stap-voor-stap de betekenis en context van een cartoon te begrijpen.</a:t>
            </a:r>
            <a:endParaRPr lang="nl-BE" dirty="0"/>
          </a:p>
        </p:txBody>
      </p:sp>
      <p:sp>
        <p:nvSpPr>
          <p:cNvPr id="4" name="Tijdelijke aanduiding voor dianummer 3"/>
          <p:cNvSpPr>
            <a:spLocks noGrp="1"/>
          </p:cNvSpPr>
          <p:nvPr>
            <p:ph type="sldNum" sz="quarter" idx="5"/>
          </p:nvPr>
        </p:nvSpPr>
        <p:spPr/>
        <p:txBody>
          <a:bodyPr/>
          <a:lstStyle/>
          <a:p>
            <a:fld id="{1D942312-2CDD-4DC1-A476-0920215AFCAA}" type="slidenum">
              <a:rPr lang="nl-BE" smtClean="0"/>
              <a:t>5</a:t>
            </a:fld>
            <a:endParaRPr lang="nl-BE" dirty="0"/>
          </a:p>
        </p:txBody>
      </p:sp>
    </p:spTree>
    <p:extLst>
      <p:ext uri="{BB962C8B-B14F-4D97-AF65-F5344CB8AC3E}">
        <p14:creationId xmlns:p14="http://schemas.microsoft.com/office/powerpoint/2010/main" val="322718572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981D6C-CD77-71A8-044B-2E9D1F2222D7}"/>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67A20420-FBFB-40E9-BCC8-B899507FC23A}"/>
              </a:ext>
            </a:extLst>
          </p:cNvPr>
          <p:cNvSpPr>
            <a:spLocks noGrp="1" noRot="1" noChangeAspect="1"/>
          </p:cNvSpPr>
          <p:nvPr>
            <p:ph type="sldImg"/>
          </p:nvPr>
        </p:nvSpPr>
        <p:spPr/>
        <p:txBody>
          <a:bodyPr/>
          <a:lstStyle/>
          <a:p>
            <a:endParaRPr lang="nl-BE" dirty="0"/>
          </a:p>
        </p:txBody>
      </p:sp>
      <p:sp>
        <p:nvSpPr>
          <p:cNvPr id="3" name="Tijdelijke aanduiding voor notities 2">
            <a:extLst>
              <a:ext uri="{FF2B5EF4-FFF2-40B4-BE49-F238E27FC236}">
                <a16:creationId xmlns:a16="http://schemas.microsoft.com/office/drawing/2014/main" id="{F65346F5-E504-05F0-9031-DD2E348C8708}"/>
              </a:ext>
            </a:extLst>
          </p:cNvPr>
          <p:cNvSpPr>
            <a:spLocks noGrp="1"/>
          </p:cNvSpPr>
          <p:nvPr>
            <p:ph type="body" idx="1"/>
          </p:nvPr>
        </p:nvSpPr>
        <p:spPr/>
        <p:txBody>
          <a:bodyPr/>
          <a:lstStyle/>
          <a:p>
            <a:r>
              <a:rPr lang="nl-BE" dirty="0"/>
              <a:t>Bronnen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i="1" kern="1200" dirty="0">
                <a:solidFill>
                  <a:schemeClr val="tx1"/>
                </a:solidFill>
                <a:effectLst/>
                <a:latin typeface="+mn-lt"/>
                <a:ea typeface="+mn-ea"/>
                <a:cs typeface="+mn-cs"/>
              </a:rPr>
              <a:t>Koersenbord : alle beurskoersen live</a:t>
            </a:r>
            <a:r>
              <a:rPr lang="nl-NL" sz="1200" kern="1200" dirty="0">
                <a:solidFill>
                  <a:schemeClr val="tx1"/>
                </a:solidFill>
                <a:effectLst/>
                <a:latin typeface="+mn-lt"/>
                <a:ea typeface="+mn-ea"/>
                <a:cs typeface="+mn-cs"/>
              </a:rPr>
              <a:t>. (n.d.). De Tijd. https://www.tijd.be/markten-live/koersenbord.html</a:t>
            </a:r>
          </a:p>
          <a:p>
            <a:endParaRPr lang="nl-BE" dirty="0"/>
          </a:p>
        </p:txBody>
      </p:sp>
      <p:sp>
        <p:nvSpPr>
          <p:cNvPr id="4" name="Tijdelijke aanduiding voor dianummer 3">
            <a:extLst>
              <a:ext uri="{FF2B5EF4-FFF2-40B4-BE49-F238E27FC236}">
                <a16:creationId xmlns:a16="http://schemas.microsoft.com/office/drawing/2014/main" id="{8F65A964-2F85-84E5-FB52-F827C6A47869}"/>
              </a:ext>
            </a:extLst>
          </p:cNvPr>
          <p:cNvSpPr>
            <a:spLocks noGrp="1"/>
          </p:cNvSpPr>
          <p:nvPr>
            <p:ph type="sldNum" sz="quarter" idx="5"/>
          </p:nvPr>
        </p:nvSpPr>
        <p:spPr/>
        <p:txBody>
          <a:bodyPr/>
          <a:lstStyle/>
          <a:p>
            <a:fld id="{9261B846-B7A7-49A6-9F84-9D2797E9DB02}" type="slidenum">
              <a:rPr lang="nl-BE" smtClean="0"/>
              <a:t>48</a:t>
            </a:fld>
            <a:endParaRPr lang="nl-BE" dirty="0"/>
          </a:p>
        </p:txBody>
      </p:sp>
    </p:spTree>
    <p:extLst>
      <p:ext uri="{BB962C8B-B14F-4D97-AF65-F5344CB8AC3E}">
        <p14:creationId xmlns:p14="http://schemas.microsoft.com/office/powerpoint/2010/main" val="248922415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81BCE3-E1A4-8703-C365-A8C0294FB98B}"/>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2FAB3A8D-64EA-988B-DDEF-C02208FF5F88}"/>
              </a:ext>
            </a:extLst>
          </p:cNvPr>
          <p:cNvSpPr>
            <a:spLocks noGrp="1" noRot="1" noChangeAspect="1"/>
          </p:cNvSpPr>
          <p:nvPr>
            <p:ph type="sldImg"/>
          </p:nvPr>
        </p:nvSpPr>
        <p:spPr/>
        <p:txBody>
          <a:bodyPr/>
          <a:lstStyle/>
          <a:p>
            <a:endParaRPr lang="nl-BE" dirty="0"/>
          </a:p>
        </p:txBody>
      </p:sp>
      <p:sp>
        <p:nvSpPr>
          <p:cNvPr id="3" name="Tijdelijke aanduiding voor notities 2">
            <a:extLst>
              <a:ext uri="{FF2B5EF4-FFF2-40B4-BE49-F238E27FC236}">
                <a16:creationId xmlns:a16="http://schemas.microsoft.com/office/drawing/2014/main" id="{4ABED620-B2F0-33B4-70AA-B9590F6185E4}"/>
              </a:ext>
            </a:extLst>
          </p:cNvPr>
          <p:cNvSpPr>
            <a:spLocks noGrp="1"/>
          </p:cNvSpPr>
          <p:nvPr>
            <p:ph type="body" idx="1"/>
          </p:nvPr>
        </p:nvSpPr>
        <p:spPr/>
        <p:txBody>
          <a:bodyPr/>
          <a:lstStyle/>
          <a:p>
            <a:r>
              <a:rPr lang="nl-BE" dirty="0"/>
              <a:t>Bronnen</a:t>
            </a:r>
          </a:p>
          <a:p>
            <a:r>
              <a:rPr lang="nl-NL" sz="1200" kern="1200" dirty="0">
                <a:solidFill>
                  <a:schemeClr val="tx1"/>
                </a:solidFill>
                <a:effectLst/>
                <a:latin typeface="+mn-lt"/>
                <a:ea typeface="+mn-ea"/>
                <a:cs typeface="+mn-cs"/>
              </a:rPr>
              <a:t>Undefined. (2026, March 9). Nationale Bank verwacht lichte economische groei, maar waarschuwt voor toenemende onzekerheid door oorlog in Midden-Oosten. </a:t>
            </a:r>
            <a:r>
              <a:rPr lang="nl-NL" sz="1200" i="1" kern="1200" dirty="0">
                <a:solidFill>
                  <a:schemeClr val="tx1"/>
                </a:solidFill>
                <a:effectLst/>
                <a:latin typeface="+mn-lt"/>
                <a:ea typeface="+mn-ea"/>
                <a:cs typeface="+mn-cs"/>
              </a:rPr>
              <a:t>hln.be</a:t>
            </a:r>
            <a:r>
              <a:rPr lang="nl-NL" sz="1200" kern="1200" dirty="0">
                <a:solidFill>
                  <a:schemeClr val="tx1"/>
                </a:solidFill>
                <a:effectLst/>
                <a:latin typeface="+mn-lt"/>
                <a:ea typeface="+mn-ea"/>
                <a:cs typeface="+mn-cs"/>
              </a:rPr>
              <a:t>. https://www.hln.be/economie/nationale-bank-verwacht-lichte-economische-groei-maar-waarschuwt-voor-toenemende-onzekerheid-door-oorlog-in-midden-oosten~a9352b9b/</a:t>
            </a:r>
          </a:p>
          <a:p>
            <a:endParaRPr lang="nl-BE" dirty="0"/>
          </a:p>
        </p:txBody>
      </p:sp>
      <p:sp>
        <p:nvSpPr>
          <p:cNvPr id="4" name="Tijdelijke aanduiding voor dianummer 3">
            <a:extLst>
              <a:ext uri="{FF2B5EF4-FFF2-40B4-BE49-F238E27FC236}">
                <a16:creationId xmlns:a16="http://schemas.microsoft.com/office/drawing/2014/main" id="{19F502C5-0087-4016-248B-AEBC6239D90B}"/>
              </a:ext>
            </a:extLst>
          </p:cNvPr>
          <p:cNvSpPr>
            <a:spLocks noGrp="1"/>
          </p:cNvSpPr>
          <p:nvPr>
            <p:ph type="sldNum" sz="quarter" idx="5"/>
          </p:nvPr>
        </p:nvSpPr>
        <p:spPr/>
        <p:txBody>
          <a:bodyPr/>
          <a:lstStyle/>
          <a:p>
            <a:fld id="{9261B846-B7A7-49A6-9F84-9D2797E9DB02}" type="slidenum">
              <a:rPr lang="nl-BE" smtClean="0"/>
              <a:t>49</a:t>
            </a:fld>
            <a:endParaRPr lang="nl-BE" dirty="0"/>
          </a:p>
        </p:txBody>
      </p:sp>
    </p:spTree>
    <p:extLst>
      <p:ext uri="{BB962C8B-B14F-4D97-AF65-F5344CB8AC3E}">
        <p14:creationId xmlns:p14="http://schemas.microsoft.com/office/powerpoint/2010/main" val="192214020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BE" dirty="0"/>
          </a:p>
        </p:txBody>
      </p:sp>
      <p:sp>
        <p:nvSpPr>
          <p:cNvPr id="3" name="Tijdelijke aanduiding voor notities 2"/>
          <p:cNvSpPr>
            <a:spLocks noGrp="1"/>
          </p:cNvSpPr>
          <p:nvPr>
            <p:ph type="body" idx="1"/>
          </p:nvPr>
        </p:nvSpPr>
        <p:spPr/>
        <p:txBody>
          <a:bodyPr/>
          <a:lstStyle/>
          <a:p>
            <a:r>
              <a:rPr lang="nl-NL" sz="1200" b="0" i="0" kern="1200" dirty="0">
                <a:solidFill>
                  <a:schemeClr val="tx1"/>
                </a:solidFill>
                <a:effectLst/>
                <a:latin typeface="+mn-lt"/>
                <a:ea typeface="+mn-ea"/>
                <a:cs typeface="+mn-cs"/>
              </a:rPr>
              <a:t>Scaffolding is een </a:t>
            </a:r>
            <a:r>
              <a:rPr lang="nl-NL" dirty="0"/>
              <a:t>onderwijsleerstrategie waarbij een docent tijdelijke ondersteuning ('steigers') biedt aan leerlingen om een taak uit te voeren die ze nog niet zelfstandig kunnen</a:t>
            </a:r>
            <a:r>
              <a:rPr lang="nl-NL" sz="1200" b="0" i="0" kern="1200" dirty="0">
                <a:solidFill>
                  <a:schemeClr val="tx1"/>
                </a:solidFill>
                <a:effectLst/>
                <a:latin typeface="+mn-lt"/>
                <a:ea typeface="+mn-ea"/>
                <a:cs typeface="+mn-cs"/>
              </a:rPr>
              <a:t>. Deze hulp wordt stapsgewijs afgebouwd naarmate de leerling competenter wordt.</a:t>
            </a:r>
            <a:endParaRPr lang="nl-BE" dirty="0"/>
          </a:p>
        </p:txBody>
      </p:sp>
      <p:sp>
        <p:nvSpPr>
          <p:cNvPr id="4" name="Tijdelijke aanduiding voor dianummer 3"/>
          <p:cNvSpPr>
            <a:spLocks noGrp="1"/>
          </p:cNvSpPr>
          <p:nvPr>
            <p:ph type="sldNum" sz="quarter" idx="5"/>
          </p:nvPr>
        </p:nvSpPr>
        <p:spPr/>
        <p:txBody>
          <a:bodyPr/>
          <a:lstStyle/>
          <a:p>
            <a:fld id="{9261B846-B7A7-49A6-9F84-9D2797E9DB02}" type="slidenum">
              <a:rPr lang="nl-BE" smtClean="0"/>
              <a:t>50</a:t>
            </a:fld>
            <a:endParaRPr lang="nl-BE" dirty="0"/>
          </a:p>
        </p:txBody>
      </p:sp>
    </p:spTree>
    <p:extLst>
      <p:ext uri="{BB962C8B-B14F-4D97-AF65-F5344CB8AC3E}">
        <p14:creationId xmlns:p14="http://schemas.microsoft.com/office/powerpoint/2010/main" val="14172583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180264-7F1D-1F82-9D66-543185ACB19F}"/>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90B37057-D0A1-B54B-E959-546BD3B16E00}"/>
              </a:ext>
            </a:extLst>
          </p:cNvPr>
          <p:cNvSpPr>
            <a:spLocks noGrp="1" noRot="1" noChangeAspect="1"/>
          </p:cNvSpPr>
          <p:nvPr>
            <p:ph type="sldImg"/>
          </p:nvPr>
        </p:nvSpPr>
        <p:spPr/>
        <p:txBody>
          <a:bodyPr/>
          <a:lstStyle/>
          <a:p>
            <a:endParaRPr lang="nl-BE" dirty="0"/>
          </a:p>
        </p:txBody>
      </p:sp>
      <p:sp>
        <p:nvSpPr>
          <p:cNvPr id="3" name="Tijdelijke aanduiding voor notities 2">
            <a:extLst>
              <a:ext uri="{FF2B5EF4-FFF2-40B4-BE49-F238E27FC236}">
                <a16:creationId xmlns:a16="http://schemas.microsoft.com/office/drawing/2014/main" id="{0107AEA8-00B3-677F-4143-536DF770D40F}"/>
              </a:ext>
            </a:extLst>
          </p:cNvPr>
          <p:cNvSpPr>
            <a:spLocks noGrp="1"/>
          </p:cNvSpPr>
          <p:nvPr>
            <p:ph type="body" idx="1"/>
          </p:nvPr>
        </p:nvSpPr>
        <p:spPr/>
        <p:txBody>
          <a:bodyPr/>
          <a:lstStyle/>
          <a:p>
            <a:r>
              <a:rPr lang="nl-BE" dirty="0"/>
              <a:t>Bronnen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i="1" kern="1200" dirty="0">
                <a:solidFill>
                  <a:schemeClr val="tx1"/>
                </a:solidFill>
                <a:effectLst/>
                <a:latin typeface="+mn-lt"/>
                <a:ea typeface="+mn-ea"/>
                <a:cs typeface="+mn-cs"/>
              </a:rPr>
              <a:t>vrt nieuws  handel handelsbalans - Google Zoeken</a:t>
            </a:r>
            <a:r>
              <a:rPr lang="nl-NL" sz="1200" kern="1200" dirty="0">
                <a:solidFill>
                  <a:schemeClr val="tx1"/>
                </a:solidFill>
                <a:effectLst/>
                <a:latin typeface="+mn-lt"/>
                <a:ea typeface="+mn-ea"/>
                <a:cs typeface="+mn-cs"/>
              </a:rPr>
              <a:t>. (n.d.). https://www.google.com/search?q=vrt+nieuws++handel+handelsbalans&amp;sca_esv=367d5fca60289c48&amp;rlz=1C1FHFK_en-GBBE1176BE1176&amp;udm=7&amp;sxsrf=ANbL-n7E1zALBTcEcPIz_d78r-Qz2ypGRA:1776802500256&amp;source=lnms&amp;sa=X&amp;ved=2ahUKEwjprPSO4f-TAxU1U6QEHWaPAK8Q0pQJegQIAhAO&amp;biw=1746&amp;bih=818&amp;dpr=1.1#fpstate=ive&amp;vld=cid:dadd003a,vid:lsNXy-lsrZI,st:0</a:t>
            </a:r>
          </a:p>
          <a:p>
            <a:endParaRPr lang="nl-BE" dirty="0"/>
          </a:p>
        </p:txBody>
      </p:sp>
      <p:sp>
        <p:nvSpPr>
          <p:cNvPr id="4" name="Tijdelijke aanduiding voor dianummer 3">
            <a:extLst>
              <a:ext uri="{FF2B5EF4-FFF2-40B4-BE49-F238E27FC236}">
                <a16:creationId xmlns:a16="http://schemas.microsoft.com/office/drawing/2014/main" id="{CA7805D3-03E9-8FBC-0DF2-EDC50114652D}"/>
              </a:ext>
            </a:extLst>
          </p:cNvPr>
          <p:cNvSpPr>
            <a:spLocks noGrp="1"/>
          </p:cNvSpPr>
          <p:nvPr>
            <p:ph type="sldNum" sz="quarter" idx="5"/>
          </p:nvPr>
        </p:nvSpPr>
        <p:spPr/>
        <p:txBody>
          <a:bodyPr/>
          <a:lstStyle/>
          <a:p>
            <a:fld id="{9261B846-B7A7-49A6-9F84-9D2797E9DB02}" type="slidenum">
              <a:rPr lang="nl-BE" smtClean="0"/>
              <a:t>51</a:t>
            </a:fld>
            <a:endParaRPr lang="nl-BE" dirty="0"/>
          </a:p>
        </p:txBody>
      </p:sp>
    </p:spTree>
    <p:extLst>
      <p:ext uri="{BB962C8B-B14F-4D97-AF65-F5344CB8AC3E}">
        <p14:creationId xmlns:p14="http://schemas.microsoft.com/office/powerpoint/2010/main" val="362193787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26EDA9-7673-44ED-39BD-7E6DD29E73B3}"/>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983EF82B-EB10-1DD5-E948-4457B845A78D}"/>
              </a:ext>
            </a:extLst>
          </p:cNvPr>
          <p:cNvSpPr>
            <a:spLocks noGrp="1" noRot="1" noChangeAspect="1"/>
          </p:cNvSpPr>
          <p:nvPr>
            <p:ph type="sldImg"/>
          </p:nvPr>
        </p:nvSpPr>
        <p:spPr/>
        <p:txBody>
          <a:bodyPr/>
          <a:lstStyle/>
          <a:p>
            <a:endParaRPr lang="nl-BE" dirty="0"/>
          </a:p>
        </p:txBody>
      </p:sp>
      <p:sp>
        <p:nvSpPr>
          <p:cNvPr id="3" name="Tijdelijke aanduiding voor notities 2">
            <a:extLst>
              <a:ext uri="{FF2B5EF4-FFF2-40B4-BE49-F238E27FC236}">
                <a16:creationId xmlns:a16="http://schemas.microsoft.com/office/drawing/2014/main" id="{1CC329E0-2E43-9625-7B97-0DAE6997ED94}"/>
              </a:ext>
            </a:extLst>
          </p:cNvPr>
          <p:cNvSpPr>
            <a:spLocks noGrp="1"/>
          </p:cNvSpPr>
          <p:nvPr>
            <p:ph type="body" idx="1"/>
          </p:nvPr>
        </p:nvSpPr>
        <p:spPr/>
        <p:txBody>
          <a:bodyPr/>
          <a:lstStyle/>
          <a:p>
            <a:endParaRPr lang="nl-BE" dirty="0"/>
          </a:p>
        </p:txBody>
      </p:sp>
      <p:sp>
        <p:nvSpPr>
          <p:cNvPr id="4" name="Tijdelijke aanduiding voor dianummer 3">
            <a:extLst>
              <a:ext uri="{FF2B5EF4-FFF2-40B4-BE49-F238E27FC236}">
                <a16:creationId xmlns:a16="http://schemas.microsoft.com/office/drawing/2014/main" id="{11189055-1D59-104A-877C-0D0FA027C9E0}"/>
              </a:ext>
            </a:extLst>
          </p:cNvPr>
          <p:cNvSpPr>
            <a:spLocks noGrp="1"/>
          </p:cNvSpPr>
          <p:nvPr>
            <p:ph type="sldNum" sz="quarter" idx="5"/>
          </p:nvPr>
        </p:nvSpPr>
        <p:spPr/>
        <p:txBody>
          <a:bodyPr/>
          <a:lstStyle/>
          <a:p>
            <a:fld id="{9261B846-B7A7-49A6-9F84-9D2797E9DB02}" type="slidenum">
              <a:rPr lang="nl-BE" smtClean="0"/>
              <a:t>53</a:t>
            </a:fld>
            <a:endParaRPr lang="nl-BE" dirty="0"/>
          </a:p>
        </p:txBody>
      </p:sp>
    </p:spTree>
    <p:extLst>
      <p:ext uri="{BB962C8B-B14F-4D97-AF65-F5344CB8AC3E}">
        <p14:creationId xmlns:p14="http://schemas.microsoft.com/office/powerpoint/2010/main" val="148546140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07E64E-6E4A-8309-FCC3-146737F3C02C}"/>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C1F0EF56-CF23-17F5-E4B6-33289C29BD44}"/>
              </a:ext>
            </a:extLst>
          </p:cNvPr>
          <p:cNvSpPr>
            <a:spLocks noGrp="1" noRot="1" noChangeAspect="1"/>
          </p:cNvSpPr>
          <p:nvPr>
            <p:ph type="sldImg"/>
          </p:nvPr>
        </p:nvSpPr>
        <p:spPr/>
        <p:txBody>
          <a:bodyPr/>
          <a:lstStyle/>
          <a:p>
            <a:endParaRPr lang="nl-BE" dirty="0"/>
          </a:p>
        </p:txBody>
      </p:sp>
      <p:sp>
        <p:nvSpPr>
          <p:cNvPr id="3" name="Tijdelijke aanduiding voor notities 2">
            <a:extLst>
              <a:ext uri="{FF2B5EF4-FFF2-40B4-BE49-F238E27FC236}">
                <a16:creationId xmlns:a16="http://schemas.microsoft.com/office/drawing/2014/main" id="{8BAF8FEC-5243-DCE1-DBF9-D9FDCBA445CF}"/>
              </a:ext>
            </a:extLst>
          </p:cNvPr>
          <p:cNvSpPr>
            <a:spLocks noGrp="1"/>
          </p:cNvSpPr>
          <p:nvPr>
            <p:ph type="body" idx="1"/>
          </p:nvPr>
        </p:nvSpPr>
        <p:spPr/>
        <p:txBody>
          <a:bodyPr/>
          <a:lstStyle/>
          <a:p>
            <a:r>
              <a:rPr lang="nl-BE" dirty="0"/>
              <a:t>Bronnen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i="1" kern="1200" dirty="0">
                <a:solidFill>
                  <a:schemeClr val="tx1"/>
                </a:solidFill>
                <a:effectLst/>
                <a:latin typeface="+mn-lt"/>
                <a:ea typeface="+mn-ea"/>
                <a:cs typeface="+mn-cs"/>
              </a:rPr>
              <a:t>vrt nieuws  handel handelsbalans - Google Zoeken</a:t>
            </a:r>
            <a:r>
              <a:rPr lang="nl-NL" sz="1200" kern="1200" dirty="0">
                <a:solidFill>
                  <a:schemeClr val="tx1"/>
                </a:solidFill>
                <a:effectLst/>
                <a:latin typeface="+mn-lt"/>
                <a:ea typeface="+mn-ea"/>
                <a:cs typeface="+mn-cs"/>
              </a:rPr>
              <a:t>. (n.d.). https://www.google.com/search?q=vrt+nieuws++handel+handelsbalans&amp;sca_esv=367d5fca60289c48&amp;rlz=1C1FHFK_en-GBBE1176BE1176&amp;udm=7&amp;sxsrf=ANbL-n7E1zALBTcEcPIz_d78r-Qz2ypGRA:1776802500256&amp;source=lnms&amp;sa=X&amp;ved=2ahUKEwjprPSO4f-TAxU1U6QEHWaPAK8Q0pQJegQIAhAO&amp;biw=1746&amp;bih=818&amp;dpr=1.1#fpstate=ive&amp;vld=cid:dadd003a,vid:lsNXy-lsrZI,st:0</a:t>
            </a:r>
          </a:p>
          <a:p>
            <a:endParaRPr lang="nl-BE" dirty="0"/>
          </a:p>
        </p:txBody>
      </p:sp>
      <p:sp>
        <p:nvSpPr>
          <p:cNvPr id="4" name="Tijdelijke aanduiding voor dianummer 3">
            <a:extLst>
              <a:ext uri="{FF2B5EF4-FFF2-40B4-BE49-F238E27FC236}">
                <a16:creationId xmlns:a16="http://schemas.microsoft.com/office/drawing/2014/main" id="{A3359879-C97A-28A6-3F44-1503A5A39BE7}"/>
              </a:ext>
            </a:extLst>
          </p:cNvPr>
          <p:cNvSpPr>
            <a:spLocks noGrp="1"/>
          </p:cNvSpPr>
          <p:nvPr>
            <p:ph type="sldNum" sz="quarter" idx="5"/>
          </p:nvPr>
        </p:nvSpPr>
        <p:spPr/>
        <p:txBody>
          <a:bodyPr/>
          <a:lstStyle/>
          <a:p>
            <a:fld id="{9261B846-B7A7-49A6-9F84-9D2797E9DB02}" type="slidenum">
              <a:rPr lang="nl-BE" smtClean="0"/>
              <a:t>54</a:t>
            </a:fld>
            <a:endParaRPr lang="nl-BE" dirty="0"/>
          </a:p>
        </p:txBody>
      </p:sp>
    </p:spTree>
    <p:extLst>
      <p:ext uri="{BB962C8B-B14F-4D97-AF65-F5344CB8AC3E}">
        <p14:creationId xmlns:p14="http://schemas.microsoft.com/office/powerpoint/2010/main" val="132732183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BE" dirty="0"/>
          </a:p>
        </p:txBody>
      </p:sp>
      <p:sp>
        <p:nvSpPr>
          <p:cNvPr id="3" name="Tijdelijke aanduiding voor notities 2"/>
          <p:cNvSpPr>
            <a:spLocks noGrp="1"/>
          </p:cNvSpPr>
          <p:nvPr>
            <p:ph type="body" idx="1"/>
          </p:nvPr>
        </p:nvSpPr>
        <p:spPr/>
        <p:txBody>
          <a:bodyPr/>
          <a:lstStyle/>
          <a:p>
            <a:endParaRPr lang="nl-BE" dirty="0"/>
          </a:p>
        </p:txBody>
      </p:sp>
      <p:sp>
        <p:nvSpPr>
          <p:cNvPr id="4" name="Tijdelijke aanduiding voor dianummer 3"/>
          <p:cNvSpPr>
            <a:spLocks noGrp="1"/>
          </p:cNvSpPr>
          <p:nvPr>
            <p:ph type="sldNum" sz="quarter" idx="5"/>
          </p:nvPr>
        </p:nvSpPr>
        <p:spPr/>
        <p:txBody>
          <a:bodyPr/>
          <a:lstStyle/>
          <a:p>
            <a:fld id="{1D942312-2CDD-4DC1-A476-0920215AFCAA}" type="slidenum">
              <a:rPr lang="nl-BE" smtClean="0"/>
              <a:t>57</a:t>
            </a:fld>
            <a:endParaRPr lang="nl-BE" dirty="0"/>
          </a:p>
        </p:txBody>
      </p:sp>
    </p:spTree>
    <p:extLst>
      <p:ext uri="{BB962C8B-B14F-4D97-AF65-F5344CB8AC3E}">
        <p14:creationId xmlns:p14="http://schemas.microsoft.com/office/powerpoint/2010/main" val="261670352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D48D10-D78E-4CAE-F3F7-3E4BAD07F214}"/>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FBB796E1-348F-98D0-1A78-EBDF41EB17C8}"/>
              </a:ext>
            </a:extLst>
          </p:cNvPr>
          <p:cNvSpPr>
            <a:spLocks noGrp="1" noRot="1" noChangeAspect="1"/>
          </p:cNvSpPr>
          <p:nvPr>
            <p:ph type="sldImg"/>
          </p:nvPr>
        </p:nvSpPr>
        <p:spPr/>
        <p:txBody>
          <a:bodyPr/>
          <a:lstStyle/>
          <a:p>
            <a:endParaRPr lang="nl-BE" dirty="0"/>
          </a:p>
        </p:txBody>
      </p:sp>
      <p:sp>
        <p:nvSpPr>
          <p:cNvPr id="3" name="Tijdelijke aanduiding voor notities 2">
            <a:extLst>
              <a:ext uri="{FF2B5EF4-FFF2-40B4-BE49-F238E27FC236}">
                <a16:creationId xmlns:a16="http://schemas.microsoft.com/office/drawing/2014/main" id="{D06EC663-08F9-6609-3514-7048B000742D}"/>
              </a:ext>
            </a:extLst>
          </p:cNvPr>
          <p:cNvSpPr>
            <a:spLocks noGrp="1"/>
          </p:cNvSpPr>
          <p:nvPr>
            <p:ph type="body" idx="1"/>
          </p:nvPr>
        </p:nvSpPr>
        <p:spPr/>
        <p:txBody>
          <a:bodyPr/>
          <a:lstStyle/>
          <a:p>
            <a:r>
              <a:rPr lang="nl-BE" dirty="0"/>
              <a:t>Bron: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Rawnsley, J. (2026, March 26). </a:t>
            </a:r>
            <a:r>
              <a:rPr lang="en-US" sz="1200" i="1" kern="1200" dirty="0">
                <a:solidFill>
                  <a:schemeClr val="tx1"/>
                </a:solidFill>
                <a:effectLst/>
                <a:latin typeface="+mn-lt"/>
                <a:ea typeface="+mn-ea"/>
                <a:cs typeface="+mn-cs"/>
              </a:rPr>
              <a:t>European Parliament gives conditional approval to EU-US trade deal</a:t>
            </a:r>
            <a:r>
              <a:rPr lang="en-US" sz="1200" kern="1200" dirty="0">
                <a:solidFill>
                  <a:schemeClr val="tx1"/>
                </a:solidFill>
                <a:effectLst/>
                <a:latin typeface="+mn-lt"/>
                <a:ea typeface="+mn-ea"/>
                <a:cs typeface="+mn-cs"/>
              </a:rPr>
              <a:t>. https://www.bbc.com/news/articles/c33l4e6vdrvo</a:t>
            </a:r>
          </a:p>
          <a:p>
            <a:endParaRPr lang="nl-BE" dirty="0"/>
          </a:p>
        </p:txBody>
      </p:sp>
      <p:sp>
        <p:nvSpPr>
          <p:cNvPr id="4" name="Tijdelijke aanduiding voor dianummer 3">
            <a:extLst>
              <a:ext uri="{FF2B5EF4-FFF2-40B4-BE49-F238E27FC236}">
                <a16:creationId xmlns:a16="http://schemas.microsoft.com/office/drawing/2014/main" id="{08108A1D-A8BD-09AE-54D1-B592AC4E7790}"/>
              </a:ext>
            </a:extLst>
          </p:cNvPr>
          <p:cNvSpPr>
            <a:spLocks noGrp="1"/>
          </p:cNvSpPr>
          <p:nvPr>
            <p:ph type="sldNum" sz="quarter" idx="5"/>
          </p:nvPr>
        </p:nvSpPr>
        <p:spPr/>
        <p:txBody>
          <a:bodyPr/>
          <a:lstStyle/>
          <a:p>
            <a:fld id="{1D942312-2CDD-4DC1-A476-0920215AFCAA}" type="slidenum">
              <a:rPr lang="nl-BE" smtClean="0"/>
              <a:t>58</a:t>
            </a:fld>
            <a:endParaRPr lang="nl-BE" dirty="0"/>
          </a:p>
        </p:txBody>
      </p:sp>
    </p:spTree>
    <p:extLst>
      <p:ext uri="{BB962C8B-B14F-4D97-AF65-F5344CB8AC3E}">
        <p14:creationId xmlns:p14="http://schemas.microsoft.com/office/powerpoint/2010/main" val="249763674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33AC42-3190-F773-7D58-CFAB417203B2}"/>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9C0D46F5-B034-EC33-AB5C-3E05E53442E8}"/>
              </a:ext>
            </a:extLst>
          </p:cNvPr>
          <p:cNvSpPr>
            <a:spLocks noGrp="1" noRot="1" noChangeAspect="1"/>
          </p:cNvSpPr>
          <p:nvPr>
            <p:ph type="sldImg"/>
          </p:nvPr>
        </p:nvSpPr>
        <p:spPr/>
        <p:txBody>
          <a:bodyPr/>
          <a:lstStyle/>
          <a:p>
            <a:endParaRPr lang="nl-BE" dirty="0"/>
          </a:p>
        </p:txBody>
      </p:sp>
      <p:sp>
        <p:nvSpPr>
          <p:cNvPr id="3" name="Tijdelijke aanduiding voor notities 2">
            <a:extLst>
              <a:ext uri="{FF2B5EF4-FFF2-40B4-BE49-F238E27FC236}">
                <a16:creationId xmlns:a16="http://schemas.microsoft.com/office/drawing/2014/main" id="{538F1399-DB39-87C5-EA26-C7A266CFB9B9}"/>
              </a:ext>
            </a:extLst>
          </p:cNvPr>
          <p:cNvSpPr>
            <a:spLocks noGrp="1"/>
          </p:cNvSpPr>
          <p:nvPr>
            <p:ph type="body" idx="1"/>
          </p:nvPr>
        </p:nvSpPr>
        <p:spPr/>
        <p:txBody>
          <a:bodyPr/>
          <a:lstStyle/>
          <a:p>
            <a:r>
              <a:rPr lang="nl-BE" dirty="0"/>
              <a:t>Bronnen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effectLst/>
                <a:latin typeface="+mn-lt"/>
                <a:ea typeface="+mn-ea"/>
                <a:cs typeface="+mn-cs"/>
              </a:rPr>
              <a:t>Vleugel, D., &amp; Vleugel, D. (2024, February 14). </a:t>
            </a:r>
            <a:r>
              <a:rPr lang="nl-NL" sz="1200" i="1" kern="1200" dirty="0">
                <a:solidFill>
                  <a:schemeClr val="tx1"/>
                </a:solidFill>
                <a:effectLst/>
                <a:latin typeface="+mn-lt"/>
                <a:ea typeface="+mn-ea"/>
                <a:cs typeface="+mn-cs"/>
              </a:rPr>
              <a:t>DJI brengt eerste drone om pakketten te bezorgen met de DJI FlyCart 30</a:t>
            </a:r>
            <a:r>
              <a:rPr lang="nl-NL" sz="1200" kern="1200" dirty="0">
                <a:solidFill>
                  <a:schemeClr val="tx1"/>
                </a:solidFill>
                <a:effectLst/>
                <a:latin typeface="+mn-lt"/>
                <a:ea typeface="+mn-ea"/>
                <a:cs typeface="+mn-cs"/>
              </a:rPr>
              <a:t>. https://logistiekmet.nl/dji-flycart-30/</a:t>
            </a:r>
          </a:p>
          <a:p>
            <a:endParaRPr lang="nl-BE" dirty="0"/>
          </a:p>
          <a:p>
            <a:endParaRPr lang="nl-BE" dirty="0"/>
          </a:p>
        </p:txBody>
      </p:sp>
      <p:sp>
        <p:nvSpPr>
          <p:cNvPr id="4" name="Tijdelijke aanduiding voor dianummer 3">
            <a:extLst>
              <a:ext uri="{FF2B5EF4-FFF2-40B4-BE49-F238E27FC236}">
                <a16:creationId xmlns:a16="http://schemas.microsoft.com/office/drawing/2014/main" id="{8CDDD46B-76E5-0E17-4788-CBB8A6A3B672}"/>
              </a:ext>
            </a:extLst>
          </p:cNvPr>
          <p:cNvSpPr>
            <a:spLocks noGrp="1"/>
          </p:cNvSpPr>
          <p:nvPr>
            <p:ph type="sldNum" sz="quarter" idx="5"/>
          </p:nvPr>
        </p:nvSpPr>
        <p:spPr/>
        <p:txBody>
          <a:bodyPr/>
          <a:lstStyle/>
          <a:p>
            <a:fld id="{9261B846-B7A7-49A6-9F84-9D2797E9DB02}" type="slidenum">
              <a:rPr lang="nl-BE" smtClean="0"/>
              <a:t>60</a:t>
            </a:fld>
            <a:endParaRPr lang="nl-BE" dirty="0"/>
          </a:p>
        </p:txBody>
      </p:sp>
    </p:spTree>
    <p:extLst>
      <p:ext uri="{BB962C8B-B14F-4D97-AF65-F5344CB8AC3E}">
        <p14:creationId xmlns:p14="http://schemas.microsoft.com/office/powerpoint/2010/main" val="294466844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5860DE-9AA2-3CB8-3543-8F24287DEA56}"/>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452C71D0-87B1-9C96-B213-2B5AB20725BC}"/>
              </a:ext>
            </a:extLst>
          </p:cNvPr>
          <p:cNvSpPr>
            <a:spLocks noGrp="1" noRot="1" noChangeAspect="1"/>
          </p:cNvSpPr>
          <p:nvPr>
            <p:ph type="sldImg"/>
          </p:nvPr>
        </p:nvSpPr>
        <p:spPr/>
        <p:txBody>
          <a:bodyPr/>
          <a:lstStyle/>
          <a:p>
            <a:endParaRPr lang="nl-BE" dirty="0"/>
          </a:p>
        </p:txBody>
      </p:sp>
      <p:sp>
        <p:nvSpPr>
          <p:cNvPr id="3" name="Tijdelijke aanduiding voor notities 2">
            <a:extLst>
              <a:ext uri="{FF2B5EF4-FFF2-40B4-BE49-F238E27FC236}">
                <a16:creationId xmlns:a16="http://schemas.microsoft.com/office/drawing/2014/main" id="{953E6434-9D9D-6E9E-1016-71F6EFF3EA3C}"/>
              </a:ext>
            </a:extLst>
          </p:cNvPr>
          <p:cNvSpPr>
            <a:spLocks noGrp="1"/>
          </p:cNvSpPr>
          <p:nvPr>
            <p:ph type="body" idx="1"/>
          </p:nvPr>
        </p:nvSpPr>
        <p:spPr/>
        <p:txBody>
          <a:bodyPr/>
          <a:lstStyle/>
          <a:p>
            <a:r>
              <a:rPr lang="nl-BE" dirty="0"/>
              <a:t>Bronnen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effectLst/>
                <a:latin typeface="+mn-lt"/>
                <a:ea typeface="+mn-ea"/>
                <a:cs typeface="+mn-cs"/>
              </a:rPr>
              <a:t>Vleugel, D., &amp; Vleugel, D. (2024, February 14). </a:t>
            </a:r>
            <a:r>
              <a:rPr lang="nl-NL" sz="1200" i="1" kern="1200" dirty="0">
                <a:solidFill>
                  <a:schemeClr val="tx1"/>
                </a:solidFill>
                <a:effectLst/>
                <a:latin typeface="+mn-lt"/>
                <a:ea typeface="+mn-ea"/>
                <a:cs typeface="+mn-cs"/>
              </a:rPr>
              <a:t>DJI brengt eerste drone om pakketten te bezorgen met de DJI FlyCart 30</a:t>
            </a:r>
            <a:r>
              <a:rPr lang="nl-NL" sz="1200" kern="1200" dirty="0">
                <a:solidFill>
                  <a:schemeClr val="tx1"/>
                </a:solidFill>
                <a:effectLst/>
                <a:latin typeface="+mn-lt"/>
                <a:ea typeface="+mn-ea"/>
                <a:cs typeface="+mn-cs"/>
              </a:rPr>
              <a:t>. https://logistiekmet.nl/dji-flycart-30/</a:t>
            </a:r>
          </a:p>
          <a:p>
            <a:endParaRPr lang="nl-BE" dirty="0"/>
          </a:p>
          <a:p>
            <a:endParaRPr lang="nl-BE" dirty="0"/>
          </a:p>
        </p:txBody>
      </p:sp>
      <p:sp>
        <p:nvSpPr>
          <p:cNvPr id="4" name="Tijdelijke aanduiding voor dianummer 3">
            <a:extLst>
              <a:ext uri="{FF2B5EF4-FFF2-40B4-BE49-F238E27FC236}">
                <a16:creationId xmlns:a16="http://schemas.microsoft.com/office/drawing/2014/main" id="{F533B33A-6B85-0C1C-1A32-E59E880296E5}"/>
              </a:ext>
            </a:extLst>
          </p:cNvPr>
          <p:cNvSpPr>
            <a:spLocks noGrp="1"/>
          </p:cNvSpPr>
          <p:nvPr>
            <p:ph type="sldNum" sz="quarter" idx="5"/>
          </p:nvPr>
        </p:nvSpPr>
        <p:spPr/>
        <p:txBody>
          <a:bodyPr/>
          <a:lstStyle/>
          <a:p>
            <a:fld id="{9261B846-B7A7-49A6-9F84-9D2797E9DB02}" type="slidenum">
              <a:rPr lang="nl-BE" smtClean="0"/>
              <a:t>63</a:t>
            </a:fld>
            <a:endParaRPr lang="nl-BE" dirty="0"/>
          </a:p>
        </p:txBody>
      </p:sp>
    </p:spTree>
    <p:extLst>
      <p:ext uri="{BB962C8B-B14F-4D97-AF65-F5344CB8AC3E}">
        <p14:creationId xmlns:p14="http://schemas.microsoft.com/office/powerpoint/2010/main" val="9399284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8331E8-B4DF-60AE-DC8D-45B6A53ACF5B}"/>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DD93A5AC-936D-4075-C496-93664563858B}"/>
              </a:ext>
            </a:extLst>
          </p:cNvPr>
          <p:cNvSpPr>
            <a:spLocks noGrp="1" noRot="1" noChangeAspect="1"/>
          </p:cNvSpPr>
          <p:nvPr>
            <p:ph type="sldImg"/>
          </p:nvPr>
        </p:nvSpPr>
        <p:spPr/>
        <p:txBody>
          <a:bodyPr/>
          <a:lstStyle/>
          <a:p>
            <a:endParaRPr lang="nl-BE" dirty="0"/>
          </a:p>
        </p:txBody>
      </p:sp>
      <p:sp>
        <p:nvSpPr>
          <p:cNvPr id="3" name="Tijdelijke aanduiding voor notities 2">
            <a:extLst>
              <a:ext uri="{FF2B5EF4-FFF2-40B4-BE49-F238E27FC236}">
                <a16:creationId xmlns:a16="http://schemas.microsoft.com/office/drawing/2014/main" id="{97F7FEFB-6DB0-74AD-5BDC-CC4533493EF9}"/>
              </a:ext>
            </a:extLst>
          </p:cNvPr>
          <p:cNvSpPr>
            <a:spLocks noGrp="1"/>
          </p:cNvSpPr>
          <p:nvPr>
            <p:ph type="body" idx="1"/>
          </p:nvPr>
        </p:nvSpPr>
        <p:spPr/>
        <p:txBody>
          <a:bodyPr/>
          <a:lstStyle/>
          <a:p>
            <a:r>
              <a:rPr lang="nl-BE" dirty="0"/>
              <a:t>Bronnen:</a:t>
            </a:r>
          </a:p>
          <a:p>
            <a:pPr marL="0" marR="0" lvl="0" indent="0" algn="l" defTabSz="914400" rtl="0" eaLnBrk="1" fontAlgn="auto" latinLnBrk="0" hangingPunct="1">
              <a:lnSpc>
                <a:spcPct val="100000"/>
              </a:lnSpc>
              <a:spcBef>
                <a:spcPts val="0"/>
              </a:spcBef>
              <a:spcAft>
                <a:spcPts val="0"/>
              </a:spcAft>
              <a:buClrTx/>
              <a:buSzTx/>
              <a:buFontTx/>
              <a:buNone/>
              <a:tabLst/>
              <a:defRPr/>
            </a:pPr>
            <a:r>
              <a:rPr lang="nl-BE" sz="1200" i="1" kern="1200" dirty="0">
                <a:solidFill>
                  <a:schemeClr val="tx1"/>
                </a:solidFill>
                <a:effectLst/>
                <a:latin typeface="+mn-lt"/>
                <a:ea typeface="+mn-ea"/>
                <a:cs typeface="+mn-cs"/>
              </a:rPr>
              <a:t>Bibliotheek.be</a:t>
            </a:r>
            <a:r>
              <a:rPr lang="nl-BE" sz="1200" kern="1200" dirty="0">
                <a:solidFill>
                  <a:schemeClr val="tx1"/>
                </a:solidFill>
                <a:effectLst/>
                <a:latin typeface="+mn-lt"/>
                <a:ea typeface="+mn-ea"/>
                <a:cs typeface="+mn-cs"/>
              </a:rPr>
              <a:t>. (n.d.). https://bibliotheek.be/krantenarchief</a:t>
            </a:r>
          </a:p>
          <a:p>
            <a:endParaRPr lang="nl-BE" dirty="0"/>
          </a:p>
        </p:txBody>
      </p:sp>
      <p:sp>
        <p:nvSpPr>
          <p:cNvPr id="4" name="Tijdelijke aanduiding voor dianummer 3">
            <a:extLst>
              <a:ext uri="{FF2B5EF4-FFF2-40B4-BE49-F238E27FC236}">
                <a16:creationId xmlns:a16="http://schemas.microsoft.com/office/drawing/2014/main" id="{BB0E7480-FDBA-135F-C7E5-25FCC8940099}"/>
              </a:ext>
            </a:extLst>
          </p:cNvPr>
          <p:cNvSpPr>
            <a:spLocks noGrp="1"/>
          </p:cNvSpPr>
          <p:nvPr>
            <p:ph type="sldNum" sz="quarter" idx="5"/>
          </p:nvPr>
        </p:nvSpPr>
        <p:spPr/>
        <p:txBody>
          <a:bodyPr/>
          <a:lstStyle/>
          <a:p>
            <a:fld id="{1D942312-2CDD-4DC1-A476-0920215AFCAA}" type="slidenum">
              <a:rPr lang="nl-BE" smtClean="0"/>
              <a:t>6</a:t>
            </a:fld>
            <a:endParaRPr lang="nl-BE" dirty="0"/>
          </a:p>
        </p:txBody>
      </p:sp>
    </p:spTree>
    <p:extLst>
      <p:ext uri="{BB962C8B-B14F-4D97-AF65-F5344CB8AC3E}">
        <p14:creationId xmlns:p14="http://schemas.microsoft.com/office/powerpoint/2010/main" val="71623374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BE" dirty="0"/>
          </a:p>
        </p:txBody>
      </p:sp>
      <p:sp>
        <p:nvSpPr>
          <p:cNvPr id="3" name="Tijdelijke aanduiding voor notities 2"/>
          <p:cNvSpPr>
            <a:spLocks noGrp="1"/>
          </p:cNvSpPr>
          <p:nvPr>
            <p:ph type="body" idx="1"/>
          </p:nvPr>
        </p:nvSpPr>
        <p:spPr/>
        <p:txBody>
          <a:bodyPr/>
          <a:lstStyle/>
          <a:p>
            <a:r>
              <a:rPr lang="nl-BE" dirty="0"/>
              <a:t>Bron</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effectLst/>
                <a:latin typeface="+mn-lt"/>
                <a:ea typeface="+mn-ea"/>
                <a:cs typeface="+mn-cs"/>
              </a:rPr>
              <a:t>KlasCement info@klascement.net. (n.d.). </a:t>
            </a:r>
            <a:r>
              <a:rPr lang="nl-NL" sz="1200" i="1" kern="1200" dirty="0">
                <a:solidFill>
                  <a:schemeClr val="tx1"/>
                </a:solidFill>
                <a:effectLst/>
                <a:latin typeface="+mn-lt"/>
                <a:ea typeface="+mn-ea"/>
                <a:cs typeface="+mn-cs"/>
              </a:rPr>
              <a:t>Onderzoekscompetenties economie: Vier opdrachten</a:t>
            </a:r>
            <a:r>
              <a:rPr lang="nl-NL" sz="1200" kern="1200" dirty="0">
                <a:solidFill>
                  <a:schemeClr val="tx1"/>
                </a:solidFill>
                <a:effectLst/>
                <a:latin typeface="+mn-lt"/>
                <a:ea typeface="+mn-ea"/>
                <a:cs typeface="+mn-cs"/>
              </a:rPr>
              <a:t>. KlasCement. https://www.klascement.net/downloadbaar-lesmateriaal/94856/onderzoekscompetenties-economie-vier-opdrachten/?previous</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effectLst/>
                <a:latin typeface="+mn-lt"/>
                <a:ea typeface="+mn-ea"/>
                <a:cs typeface="+mn-cs"/>
              </a:rPr>
              <a:t>KlasCement info@klascement.net. (n.d.). </a:t>
            </a:r>
            <a:r>
              <a:rPr lang="nl-NL" sz="1200" i="1" kern="1200" dirty="0">
                <a:solidFill>
                  <a:schemeClr val="tx1"/>
                </a:solidFill>
                <a:effectLst/>
                <a:latin typeface="+mn-lt"/>
                <a:ea typeface="+mn-ea"/>
                <a:cs typeface="+mn-cs"/>
              </a:rPr>
              <a:t>Economische actualiteit: Onderzoeksopdracht</a:t>
            </a:r>
            <a:r>
              <a:rPr lang="nl-NL" sz="1200" kern="1200" dirty="0">
                <a:solidFill>
                  <a:schemeClr val="tx1"/>
                </a:solidFill>
                <a:effectLst/>
                <a:latin typeface="+mn-lt"/>
                <a:ea typeface="+mn-ea"/>
                <a:cs typeface="+mn-cs"/>
              </a:rPr>
              <a:t>. KlasCement. https://www.klascement.net/downloadbaar-lesmateriaal/78848/economische-actualiteit-onderzoeksopdracht/?previous</a:t>
            </a:r>
          </a:p>
          <a:p>
            <a:pPr marL="0" marR="0" lvl="0" indent="0" algn="l" defTabSz="914400" rtl="0" eaLnBrk="1" fontAlgn="auto" latinLnBrk="0" hangingPunct="1">
              <a:lnSpc>
                <a:spcPct val="100000"/>
              </a:lnSpc>
              <a:spcBef>
                <a:spcPts val="0"/>
              </a:spcBef>
              <a:spcAft>
                <a:spcPts val="0"/>
              </a:spcAft>
              <a:buClrTx/>
              <a:buSzTx/>
              <a:buFontTx/>
              <a:buNone/>
              <a:tabLst/>
              <a:defRPr/>
            </a:pPr>
            <a:endParaRPr lang="nl-NL" sz="1200" kern="1200" dirty="0">
              <a:solidFill>
                <a:schemeClr val="tx1"/>
              </a:solidFill>
              <a:effectLst/>
              <a:latin typeface="+mn-lt"/>
              <a:ea typeface="+mn-ea"/>
              <a:cs typeface="+mn-cs"/>
            </a:endParaRPr>
          </a:p>
          <a:p>
            <a:endParaRPr lang="nl-BE" dirty="0"/>
          </a:p>
        </p:txBody>
      </p:sp>
      <p:sp>
        <p:nvSpPr>
          <p:cNvPr id="4" name="Tijdelijke aanduiding voor dianummer 3"/>
          <p:cNvSpPr>
            <a:spLocks noGrp="1"/>
          </p:cNvSpPr>
          <p:nvPr>
            <p:ph type="sldNum" sz="quarter" idx="5"/>
          </p:nvPr>
        </p:nvSpPr>
        <p:spPr/>
        <p:txBody>
          <a:bodyPr/>
          <a:lstStyle/>
          <a:p>
            <a:fld id="{1D942312-2CDD-4DC1-A476-0920215AFCAA}" type="slidenum">
              <a:rPr lang="nl-BE" smtClean="0"/>
              <a:t>67</a:t>
            </a:fld>
            <a:endParaRPr lang="nl-BE" dirty="0"/>
          </a:p>
        </p:txBody>
      </p:sp>
    </p:spTree>
    <p:extLst>
      <p:ext uri="{BB962C8B-B14F-4D97-AF65-F5344CB8AC3E}">
        <p14:creationId xmlns:p14="http://schemas.microsoft.com/office/powerpoint/2010/main" val="7854078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txBody>
          <a:bodyPr/>
          <a:lstStyle/>
          <a:p>
            <a:endParaRPr lang="nl-BE" dirty="0"/>
          </a:p>
        </p:txBody>
      </p:sp>
      <p:sp>
        <p:nvSpPr>
          <p:cNvPr id="3" name="Tijdelijke aanduiding voor notities 2"/>
          <p:cNvSpPr>
            <a:spLocks noGrp="1"/>
          </p:cNvSpPr>
          <p:nvPr>
            <p:ph type="body" idx="1"/>
          </p:nvPr>
        </p:nvSpPr>
        <p:spPr/>
        <p:txBody>
          <a:bodyPr/>
          <a:lstStyle/>
          <a:p>
            <a:r>
              <a:rPr lang="nl-BE" dirty="0"/>
              <a:t>Bron foto:</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effectLst/>
                <a:latin typeface="+mn-lt"/>
                <a:ea typeface="+mn-ea"/>
                <a:cs typeface="+mn-cs"/>
              </a:rPr>
              <a:t>Vlamingen vertrouwen nieuwsmedia meer dan Walen. (2017, June 22). </a:t>
            </a:r>
            <a:r>
              <a:rPr lang="nl-NL" sz="1200" i="1" kern="1200" dirty="0">
                <a:solidFill>
                  <a:schemeClr val="tx1"/>
                </a:solidFill>
                <a:effectLst/>
                <a:latin typeface="+mn-lt"/>
                <a:ea typeface="+mn-ea"/>
                <a:cs typeface="+mn-cs"/>
              </a:rPr>
              <a:t>De Tijd</a:t>
            </a:r>
            <a:r>
              <a:rPr lang="nl-NL" sz="1200" kern="1200" dirty="0">
                <a:solidFill>
                  <a:schemeClr val="tx1"/>
                </a:solidFill>
                <a:effectLst/>
                <a:latin typeface="+mn-lt"/>
                <a:ea typeface="+mn-ea"/>
                <a:cs typeface="+mn-cs"/>
              </a:rPr>
              <a:t>. https://www.tijd.be/ondernemen/media-marketing/vlamingen-vertrouwen-nieuwsmedia-meer-dan-walen/9906891.html</a:t>
            </a:r>
          </a:p>
          <a:p>
            <a:endParaRPr lang="nl-BE" dirty="0"/>
          </a:p>
        </p:txBody>
      </p:sp>
      <p:sp>
        <p:nvSpPr>
          <p:cNvPr id="4" name="Tijdelijke aanduiding voor dianummer 3"/>
          <p:cNvSpPr>
            <a:spLocks noGrp="1"/>
          </p:cNvSpPr>
          <p:nvPr>
            <p:ph type="sldNum" sz="quarter" idx="5"/>
          </p:nvPr>
        </p:nvSpPr>
        <p:spPr/>
        <p:txBody>
          <a:bodyPr/>
          <a:lstStyle/>
          <a:p>
            <a:fld id="{9261B846-B7A7-49A6-9F84-9D2797E9DB02}" type="slidenum">
              <a:rPr lang="nl-BE" smtClean="0"/>
              <a:t>11</a:t>
            </a:fld>
            <a:endParaRPr lang="nl-BE" dirty="0"/>
          </a:p>
        </p:txBody>
      </p:sp>
    </p:spTree>
    <p:extLst>
      <p:ext uri="{BB962C8B-B14F-4D97-AF65-F5344CB8AC3E}">
        <p14:creationId xmlns:p14="http://schemas.microsoft.com/office/powerpoint/2010/main" val="18488607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857693-69A9-6541-5392-53B282110F30}"/>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56A8C52C-F7CE-801A-CEFE-7B305F3DDCBC}"/>
              </a:ext>
            </a:extLst>
          </p:cNvPr>
          <p:cNvSpPr>
            <a:spLocks noGrp="1" noRot="1" noChangeAspect="1"/>
          </p:cNvSpPr>
          <p:nvPr>
            <p:ph type="sldImg"/>
          </p:nvPr>
        </p:nvSpPr>
        <p:spPr/>
        <p:txBody>
          <a:bodyPr/>
          <a:lstStyle/>
          <a:p>
            <a:endParaRPr lang="nl-BE" dirty="0"/>
          </a:p>
        </p:txBody>
      </p:sp>
      <p:sp>
        <p:nvSpPr>
          <p:cNvPr id="3" name="Tijdelijke aanduiding voor notities 2">
            <a:extLst>
              <a:ext uri="{FF2B5EF4-FFF2-40B4-BE49-F238E27FC236}">
                <a16:creationId xmlns:a16="http://schemas.microsoft.com/office/drawing/2014/main" id="{E67EB71B-0211-0C10-0079-8B07300805D3}"/>
              </a:ext>
            </a:extLst>
          </p:cNvPr>
          <p:cNvSpPr>
            <a:spLocks noGrp="1"/>
          </p:cNvSpPr>
          <p:nvPr>
            <p:ph type="body" idx="1"/>
          </p:nvPr>
        </p:nvSpPr>
        <p:spPr/>
        <p:txBody>
          <a:bodyPr/>
          <a:lstStyle/>
          <a:p>
            <a:r>
              <a:rPr lang="nl-BE" dirty="0"/>
              <a:t>Bron: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sz="1200" kern="1200" dirty="0">
                <a:solidFill>
                  <a:schemeClr val="tx1"/>
                </a:solidFill>
                <a:effectLst/>
                <a:latin typeface="+mn-lt"/>
                <a:ea typeface="+mn-ea"/>
                <a:cs typeface="+mn-cs"/>
              </a:rPr>
              <a:t>Inflatie stijgt tweede maand op rij: “De échte klap komt pas volgende maand.” (2026, March 30). </a:t>
            </a:r>
            <a:r>
              <a:rPr lang="nl-NL" sz="1200" i="1" kern="1200" dirty="0">
                <a:solidFill>
                  <a:schemeClr val="tx1"/>
                </a:solidFill>
                <a:effectLst/>
                <a:latin typeface="+mn-lt"/>
                <a:ea typeface="+mn-ea"/>
                <a:cs typeface="+mn-cs"/>
              </a:rPr>
              <a:t>Nieuwsblad</a:t>
            </a:r>
            <a:r>
              <a:rPr lang="nl-NL" sz="1200" kern="1200" dirty="0">
                <a:solidFill>
                  <a:schemeClr val="tx1"/>
                </a:solidFill>
                <a:effectLst/>
                <a:latin typeface="+mn-lt"/>
                <a:ea typeface="+mn-ea"/>
                <a:cs typeface="+mn-cs"/>
              </a:rPr>
              <a:t>. https://www.nieuwsblad.be/economie/inflatie-stijgt-tweede-maand-op-rij-de-echte-klap-komt-pas-volgende-maand/144795456.html </a:t>
            </a:r>
          </a:p>
          <a:p>
            <a:endParaRPr lang="nl-BE" dirty="0"/>
          </a:p>
        </p:txBody>
      </p:sp>
      <p:sp>
        <p:nvSpPr>
          <p:cNvPr id="4" name="Tijdelijke aanduiding voor dianummer 3">
            <a:extLst>
              <a:ext uri="{FF2B5EF4-FFF2-40B4-BE49-F238E27FC236}">
                <a16:creationId xmlns:a16="http://schemas.microsoft.com/office/drawing/2014/main" id="{28137266-F502-E10B-2EED-EE94FEDCC8E0}"/>
              </a:ext>
            </a:extLst>
          </p:cNvPr>
          <p:cNvSpPr>
            <a:spLocks noGrp="1"/>
          </p:cNvSpPr>
          <p:nvPr>
            <p:ph type="sldNum" sz="quarter" idx="5"/>
          </p:nvPr>
        </p:nvSpPr>
        <p:spPr/>
        <p:txBody>
          <a:bodyPr/>
          <a:lstStyle/>
          <a:p>
            <a:fld id="{9261B846-B7A7-49A6-9F84-9D2797E9DB02}" type="slidenum">
              <a:rPr lang="nl-BE" smtClean="0"/>
              <a:t>12</a:t>
            </a:fld>
            <a:endParaRPr lang="nl-BE" dirty="0"/>
          </a:p>
        </p:txBody>
      </p:sp>
    </p:spTree>
    <p:extLst>
      <p:ext uri="{BB962C8B-B14F-4D97-AF65-F5344CB8AC3E}">
        <p14:creationId xmlns:p14="http://schemas.microsoft.com/office/powerpoint/2010/main" val="14059518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D1C507-186C-F53E-B07F-A8BB648C4DCB}"/>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669B715D-9DD5-BA60-33B1-DD3A3FACD9AF}"/>
              </a:ext>
            </a:extLst>
          </p:cNvPr>
          <p:cNvSpPr>
            <a:spLocks noGrp="1" noRot="1" noChangeAspect="1"/>
          </p:cNvSpPr>
          <p:nvPr>
            <p:ph type="sldImg"/>
          </p:nvPr>
        </p:nvSpPr>
        <p:spPr/>
        <p:txBody>
          <a:bodyPr/>
          <a:lstStyle/>
          <a:p>
            <a:endParaRPr lang="nl-BE" dirty="0"/>
          </a:p>
        </p:txBody>
      </p:sp>
      <p:sp>
        <p:nvSpPr>
          <p:cNvPr id="3" name="Tijdelijke aanduiding voor notities 2">
            <a:extLst>
              <a:ext uri="{FF2B5EF4-FFF2-40B4-BE49-F238E27FC236}">
                <a16:creationId xmlns:a16="http://schemas.microsoft.com/office/drawing/2014/main" id="{48BBE3E3-4B16-2EF7-2517-829C4915B8EB}"/>
              </a:ext>
            </a:extLst>
          </p:cNvPr>
          <p:cNvSpPr>
            <a:spLocks noGrp="1"/>
          </p:cNvSpPr>
          <p:nvPr>
            <p:ph type="body" idx="1"/>
          </p:nvPr>
        </p:nvSpPr>
        <p:spPr/>
        <p:txBody>
          <a:bodyPr/>
          <a:lstStyle/>
          <a:p>
            <a:endParaRPr lang="nl-BE" dirty="0"/>
          </a:p>
        </p:txBody>
      </p:sp>
      <p:sp>
        <p:nvSpPr>
          <p:cNvPr id="4" name="Tijdelijke aanduiding voor dianummer 3">
            <a:extLst>
              <a:ext uri="{FF2B5EF4-FFF2-40B4-BE49-F238E27FC236}">
                <a16:creationId xmlns:a16="http://schemas.microsoft.com/office/drawing/2014/main" id="{1E017311-ABB0-065E-87CC-B50B1E1EDC60}"/>
              </a:ext>
            </a:extLst>
          </p:cNvPr>
          <p:cNvSpPr>
            <a:spLocks noGrp="1"/>
          </p:cNvSpPr>
          <p:nvPr>
            <p:ph type="sldNum" sz="quarter" idx="5"/>
          </p:nvPr>
        </p:nvSpPr>
        <p:spPr/>
        <p:txBody>
          <a:bodyPr/>
          <a:lstStyle/>
          <a:p>
            <a:fld id="{9261B846-B7A7-49A6-9F84-9D2797E9DB02}" type="slidenum">
              <a:rPr lang="nl-BE" smtClean="0"/>
              <a:t>13</a:t>
            </a:fld>
            <a:endParaRPr lang="nl-BE" dirty="0"/>
          </a:p>
        </p:txBody>
      </p:sp>
    </p:spTree>
    <p:extLst>
      <p:ext uri="{BB962C8B-B14F-4D97-AF65-F5344CB8AC3E}">
        <p14:creationId xmlns:p14="http://schemas.microsoft.com/office/powerpoint/2010/main" val="180566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6D0EEF-E96A-5416-645C-7B8E570B7A61}"/>
            </a:ext>
          </a:extLst>
        </p:cNvPr>
        <p:cNvGrpSpPr/>
        <p:nvPr/>
      </p:nvGrpSpPr>
      <p:grpSpPr>
        <a:xfrm>
          <a:off x="0" y="0"/>
          <a:ext cx="0" cy="0"/>
          <a:chOff x="0" y="0"/>
          <a:chExt cx="0" cy="0"/>
        </a:xfrm>
      </p:grpSpPr>
      <p:sp>
        <p:nvSpPr>
          <p:cNvPr id="2" name="Tijdelijke aanduiding voor dia-afbeelding 1">
            <a:extLst>
              <a:ext uri="{FF2B5EF4-FFF2-40B4-BE49-F238E27FC236}">
                <a16:creationId xmlns:a16="http://schemas.microsoft.com/office/drawing/2014/main" id="{1437180A-23B5-A8E8-A0B7-645A87538754}"/>
              </a:ext>
            </a:extLst>
          </p:cNvPr>
          <p:cNvSpPr>
            <a:spLocks noGrp="1" noRot="1" noChangeAspect="1"/>
          </p:cNvSpPr>
          <p:nvPr>
            <p:ph type="sldImg"/>
          </p:nvPr>
        </p:nvSpPr>
        <p:spPr/>
        <p:txBody>
          <a:bodyPr/>
          <a:lstStyle/>
          <a:p>
            <a:endParaRPr lang="nl-BE" dirty="0"/>
          </a:p>
        </p:txBody>
      </p:sp>
      <p:sp>
        <p:nvSpPr>
          <p:cNvPr id="3" name="Tijdelijke aanduiding voor notities 2">
            <a:extLst>
              <a:ext uri="{FF2B5EF4-FFF2-40B4-BE49-F238E27FC236}">
                <a16:creationId xmlns:a16="http://schemas.microsoft.com/office/drawing/2014/main" id="{9203FFA0-01B0-532E-29CE-FFCBCEFC183B}"/>
              </a:ext>
            </a:extLst>
          </p:cNvPr>
          <p:cNvSpPr>
            <a:spLocks noGrp="1"/>
          </p:cNvSpPr>
          <p:nvPr>
            <p:ph type="body" idx="1"/>
          </p:nvPr>
        </p:nvSpPr>
        <p:spPr/>
        <p:txBody>
          <a:bodyPr/>
          <a:lstStyle/>
          <a:p>
            <a:r>
              <a:rPr lang="nl-BE" dirty="0"/>
              <a:t>Bron: </a:t>
            </a:r>
          </a:p>
          <a:p>
            <a:pPr marL="0" marR="0" lvl="0" indent="0" algn="l" defTabSz="914400" rtl="0" eaLnBrk="1" fontAlgn="auto" latinLnBrk="0" hangingPunct="1">
              <a:lnSpc>
                <a:spcPct val="100000"/>
              </a:lnSpc>
              <a:spcBef>
                <a:spcPts val="0"/>
              </a:spcBef>
              <a:spcAft>
                <a:spcPts val="0"/>
              </a:spcAft>
              <a:buClrTx/>
              <a:buSzTx/>
              <a:buFontTx/>
              <a:buNone/>
              <a:tabLst/>
              <a:defRPr/>
            </a:pPr>
            <a:r>
              <a:rPr lang="nl-NL" dirty="0"/>
              <a:t>Lemaire, G. (2025, 4 juni). </a:t>
            </a:r>
            <a:r>
              <a:rPr lang="nl-NL" i="1" dirty="0"/>
              <a:t>Prijzen in supermarkt stijgen voor vijfde maand op rij: Testaankoop eist meer transparantie</a:t>
            </a:r>
            <a:r>
              <a:rPr lang="nl-NL" dirty="0"/>
              <a:t>. VILT. </a:t>
            </a:r>
            <a:r>
              <a:rPr lang="nl-NL" dirty="0">
                <a:hlinkClick r:id="rId3"/>
              </a:rPr>
              <a:t>https://vilt.be/nl/nieuws/prijzen-in-supermarkt-stijgen-voor-vijfde-maand-op-rij-testaankoop-eist-meer-transparantie</a:t>
            </a:r>
            <a:endParaRPr lang="nl-BE" dirty="0"/>
          </a:p>
        </p:txBody>
      </p:sp>
      <p:sp>
        <p:nvSpPr>
          <p:cNvPr id="4" name="Tijdelijke aanduiding voor dianummer 3">
            <a:extLst>
              <a:ext uri="{FF2B5EF4-FFF2-40B4-BE49-F238E27FC236}">
                <a16:creationId xmlns:a16="http://schemas.microsoft.com/office/drawing/2014/main" id="{1F3AB99D-1C15-2D1A-30B0-BC0E4F7E4123}"/>
              </a:ext>
            </a:extLst>
          </p:cNvPr>
          <p:cNvSpPr>
            <a:spLocks noGrp="1"/>
          </p:cNvSpPr>
          <p:nvPr>
            <p:ph type="sldNum" sz="quarter" idx="5"/>
          </p:nvPr>
        </p:nvSpPr>
        <p:spPr/>
        <p:txBody>
          <a:bodyPr/>
          <a:lstStyle/>
          <a:p>
            <a:fld id="{9261B846-B7A7-49A6-9F84-9D2797E9DB02}" type="slidenum">
              <a:rPr lang="nl-BE" smtClean="0"/>
              <a:t>14</a:t>
            </a:fld>
            <a:endParaRPr lang="nl-BE" dirty="0"/>
          </a:p>
        </p:txBody>
      </p:sp>
    </p:spTree>
    <p:extLst>
      <p:ext uri="{BB962C8B-B14F-4D97-AF65-F5344CB8AC3E}">
        <p14:creationId xmlns:p14="http://schemas.microsoft.com/office/powerpoint/2010/main" val="18012482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509C67D-F3A9-C369-1761-338F6E64F232}"/>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endParaRPr lang="nl-BE"/>
          </a:p>
        </p:txBody>
      </p:sp>
      <p:sp>
        <p:nvSpPr>
          <p:cNvPr id="3" name="Ondertitel 2">
            <a:extLst>
              <a:ext uri="{FF2B5EF4-FFF2-40B4-BE49-F238E27FC236}">
                <a16:creationId xmlns:a16="http://schemas.microsoft.com/office/drawing/2014/main" id="{94E59FC0-E2C3-FE57-6CBC-EE84FEDE56D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endParaRPr lang="nl-BE"/>
          </a:p>
        </p:txBody>
      </p:sp>
      <p:sp>
        <p:nvSpPr>
          <p:cNvPr id="4" name="Tijdelijke aanduiding voor datum 3">
            <a:extLst>
              <a:ext uri="{FF2B5EF4-FFF2-40B4-BE49-F238E27FC236}">
                <a16:creationId xmlns:a16="http://schemas.microsoft.com/office/drawing/2014/main" id="{B932191A-EEB5-86AC-B364-ED88208A0BD2}"/>
              </a:ext>
            </a:extLst>
          </p:cNvPr>
          <p:cNvSpPr>
            <a:spLocks noGrp="1"/>
          </p:cNvSpPr>
          <p:nvPr>
            <p:ph type="dt" sz="half" idx="10"/>
          </p:nvPr>
        </p:nvSpPr>
        <p:spPr/>
        <p:txBody>
          <a:bodyPr/>
          <a:lstStyle/>
          <a:p>
            <a:fld id="{CB5D50E8-86A6-4841-8264-98876BBE8482}" type="datetimeFigureOut">
              <a:rPr lang="nl-BE" smtClean="0"/>
              <a:t>29/04/2026</a:t>
            </a:fld>
            <a:endParaRPr lang="nl-BE" dirty="0"/>
          </a:p>
        </p:txBody>
      </p:sp>
      <p:sp>
        <p:nvSpPr>
          <p:cNvPr id="5" name="Tijdelijke aanduiding voor voettekst 4">
            <a:extLst>
              <a:ext uri="{FF2B5EF4-FFF2-40B4-BE49-F238E27FC236}">
                <a16:creationId xmlns:a16="http://schemas.microsoft.com/office/drawing/2014/main" id="{39B58B92-AB35-AAAA-5C29-1FBC4B41BBDD}"/>
              </a:ext>
            </a:extLst>
          </p:cNvPr>
          <p:cNvSpPr>
            <a:spLocks noGrp="1"/>
          </p:cNvSpPr>
          <p:nvPr>
            <p:ph type="ftr" sz="quarter" idx="11"/>
          </p:nvPr>
        </p:nvSpPr>
        <p:spPr/>
        <p:txBody>
          <a:bodyPr/>
          <a:lstStyle/>
          <a:p>
            <a:endParaRPr lang="nl-BE" dirty="0"/>
          </a:p>
        </p:txBody>
      </p:sp>
      <p:sp>
        <p:nvSpPr>
          <p:cNvPr id="6" name="Tijdelijke aanduiding voor dianummer 5">
            <a:extLst>
              <a:ext uri="{FF2B5EF4-FFF2-40B4-BE49-F238E27FC236}">
                <a16:creationId xmlns:a16="http://schemas.microsoft.com/office/drawing/2014/main" id="{34149637-320D-417A-91DD-8B953368C5E7}"/>
              </a:ext>
            </a:extLst>
          </p:cNvPr>
          <p:cNvSpPr>
            <a:spLocks noGrp="1"/>
          </p:cNvSpPr>
          <p:nvPr>
            <p:ph type="sldNum" sz="quarter" idx="12"/>
          </p:nvPr>
        </p:nvSpPr>
        <p:spPr/>
        <p:txBody>
          <a:bodyPr/>
          <a:lstStyle/>
          <a:p>
            <a:fld id="{639914CE-9B4C-4BFD-877A-B3AD54BD8340}" type="slidenum">
              <a:rPr lang="nl-BE" smtClean="0"/>
              <a:t>‹nr.›</a:t>
            </a:fld>
            <a:endParaRPr lang="nl-BE" dirty="0"/>
          </a:p>
        </p:txBody>
      </p:sp>
    </p:spTree>
    <p:extLst>
      <p:ext uri="{BB962C8B-B14F-4D97-AF65-F5344CB8AC3E}">
        <p14:creationId xmlns:p14="http://schemas.microsoft.com/office/powerpoint/2010/main" val="20227343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BED077D-97A4-2282-7298-6D90800C531A}"/>
              </a:ext>
            </a:extLst>
          </p:cNvPr>
          <p:cNvSpPr>
            <a:spLocks noGrp="1"/>
          </p:cNvSpPr>
          <p:nvPr>
            <p:ph type="title"/>
          </p:nvPr>
        </p:nvSpPr>
        <p:spPr/>
        <p:txBody>
          <a:bodyPr/>
          <a:lstStyle/>
          <a:p>
            <a:r>
              <a:rPr lang="nl-NL"/>
              <a:t>Klik om stijl te bewerken</a:t>
            </a:r>
            <a:endParaRPr lang="nl-BE"/>
          </a:p>
        </p:txBody>
      </p:sp>
      <p:sp>
        <p:nvSpPr>
          <p:cNvPr id="3" name="Tijdelijke aanduiding voor verticale tekst 2">
            <a:extLst>
              <a:ext uri="{FF2B5EF4-FFF2-40B4-BE49-F238E27FC236}">
                <a16:creationId xmlns:a16="http://schemas.microsoft.com/office/drawing/2014/main" id="{B2C52312-25D4-8D17-C816-4CA8CE120065}"/>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964DFD79-8693-B8C5-EA73-2F2228FF1E99}"/>
              </a:ext>
            </a:extLst>
          </p:cNvPr>
          <p:cNvSpPr>
            <a:spLocks noGrp="1"/>
          </p:cNvSpPr>
          <p:nvPr>
            <p:ph type="dt" sz="half" idx="10"/>
          </p:nvPr>
        </p:nvSpPr>
        <p:spPr/>
        <p:txBody>
          <a:bodyPr/>
          <a:lstStyle/>
          <a:p>
            <a:fld id="{CB5D50E8-86A6-4841-8264-98876BBE8482}" type="datetimeFigureOut">
              <a:rPr lang="nl-BE" smtClean="0"/>
              <a:t>29/04/2026</a:t>
            </a:fld>
            <a:endParaRPr lang="nl-BE" dirty="0"/>
          </a:p>
        </p:txBody>
      </p:sp>
      <p:sp>
        <p:nvSpPr>
          <p:cNvPr id="5" name="Tijdelijke aanduiding voor voettekst 4">
            <a:extLst>
              <a:ext uri="{FF2B5EF4-FFF2-40B4-BE49-F238E27FC236}">
                <a16:creationId xmlns:a16="http://schemas.microsoft.com/office/drawing/2014/main" id="{354B81F3-6CC0-35EF-8527-9473CBB99B5B}"/>
              </a:ext>
            </a:extLst>
          </p:cNvPr>
          <p:cNvSpPr>
            <a:spLocks noGrp="1"/>
          </p:cNvSpPr>
          <p:nvPr>
            <p:ph type="ftr" sz="quarter" idx="11"/>
          </p:nvPr>
        </p:nvSpPr>
        <p:spPr/>
        <p:txBody>
          <a:bodyPr/>
          <a:lstStyle/>
          <a:p>
            <a:endParaRPr lang="nl-BE" dirty="0"/>
          </a:p>
        </p:txBody>
      </p:sp>
      <p:sp>
        <p:nvSpPr>
          <p:cNvPr id="6" name="Tijdelijke aanduiding voor dianummer 5">
            <a:extLst>
              <a:ext uri="{FF2B5EF4-FFF2-40B4-BE49-F238E27FC236}">
                <a16:creationId xmlns:a16="http://schemas.microsoft.com/office/drawing/2014/main" id="{FB8FA592-3C9A-6934-ED41-BF190876EA53}"/>
              </a:ext>
            </a:extLst>
          </p:cNvPr>
          <p:cNvSpPr>
            <a:spLocks noGrp="1"/>
          </p:cNvSpPr>
          <p:nvPr>
            <p:ph type="sldNum" sz="quarter" idx="12"/>
          </p:nvPr>
        </p:nvSpPr>
        <p:spPr/>
        <p:txBody>
          <a:bodyPr/>
          <a:lstStyle/>
          <a:p>
            <a:fld id="{639914CE-9B4C-4BFD-877A-B3AD54BD8340}" type="slidenum">
              <a:rPr lang="nl-BE" smtClean="0"/>
              <a:t>‹nr.›</a:t>
            </a:fld>
            <a:endParaRPr lang="nl-BE" dirty="0"/>
          </a:p>
        </p:txBody>
      </p:sp>
    </p:spTree>
    <p:extLst>
      <p:ext uri="{BB962C8B-B14F-4D97-AF65-F5344CB8AC3E}">
        <p14:creationId xmlns:p14="http://schemas.microsoft.com/office/powerpoint/2010/main" val="14567104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4F1012A2-3D13-C653-70B9-DBF156790049}"/>
              </a:ext>
            </a:extLst>
          </p:cNvPr>
          <p:cNvSpPr>
            <a:spLocks noGrp="1"/>
          </p:cNvSpPr>
          <p:nvPr>
            <p:ph type="title" orient="vert"/>
          </p:nvPr>
        </p:nvSpPr>
        <p:spPr>
          <a:xfrm>
            <a:off x="8724900" y="365125"/>
            <a:ext cx="2628900" cy="5811838"/>
          </a:xfrm>
        </p:spPr>
        <p:txBody>
          <a:bodyPr vert="eaVert"/>
          <a:lstStyle/>
          <a:p>
            <a:r>
              <a:rPr lang="nl-NL"/>
              <a:t>Klik om stijl te bewerken</a:t>
            </a:r>
            <a:endParaRPr lang="nl-BE"/>
          </a:p>
        </p:txBody>
      </p:sp>
      <p:sp>
        <p:nvSpPr>
          <p:cNvPr id="3" name="Tijdelijke aanduiding voor verticale tekst 2">
            <a:extLst>
              <a:ext uri="{FF2B5EF4-FFF2-40B4-BE49-F238E27FC236}">
                <a16:creationId xmlns:a16="http://schemas.microsoft.com/office/drawing/2014/main" id="{3376FCA4-2F2D-642F-EC8A-2EE6B75767BB}"/>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29F7CFCB-9163-F208-E44D-6877042C6687}"/>
              </a:ext>
            </a:extLst>
          </p:cNvPr>
          <p:cNvSpPr>
            <a:spLocks noGrp="1"/>
          </p:cNvSpPr>
          <p:nvPr>
            <p:ph type="dt" sz="half" idx="10"/>
          </p:nvPr>
        </p:nvSpPr>
        <p:spPr/>
        <p:txBody>
          <a:bodyPr/>
          <a:lstStyle/>
          <a:p>
            <a:fld id="{CB5D50E8-86A6-4841-8264-98876BBE8482}" type="datetimeFigureOut">
              <a:rPr lang="nl-BE" smtClean="0"/>
              <a:t>29/04/2026</a:t>
            </a:fld>
            <a:endParaRPr lang="nl-BE" dirty="0"/>
          </a:p>
        </p:txBody>
      </p:sp>
      <p:sp>
        <p:nvSpPr>
          <p:cNvPr id="5" name="Tijdelijke aanduiding voor voettekst 4">
            <a:extLst>
              <a:ext uri="{FF2B5EF4-FFF2-40B4-BE49-F238E27FC236}">
                <a16:creationId xmlns:a16="http://schemas.microsoft.com/office/drawing/2014/main" id="{F23B359E-C5B4-5FAD-0A69-0205D0275E23}"/>
              </a:ext>
            </a:extLst>
          </p:cNvPr>
          <p:cNvSpPr>
            <a:spLocks noGrp="1"/>
          </p:cNvSpPr>
          <p:nvPr>
            <p:ph type="ftr" sz="quarter" idx="11"/>
          </p:nvPr>
        </p:nvSpPr>
        <p:spPr/>
        <p:txBody>
          <a:bodyPr/>
          <a:lstStyle/>
          <a:p>
            <a:endParaRPr lang="nl-BE" dirty="0"/>
          </a:p>
        </p:txBody>
      </p:sp>
      <p:sp>
        <p:nvSpPr>
          <p:cNvPr id="6" name="Tijdelijke aanduiding voor dianummer 5">
            <a:extLst>
              <a:ext uri="{FF2B5EF4-FFF2-40B4-BE49-F238E27FC236}">
                <a16:creationId xmlns:a16="http://schemas.microsoft.com/office/drawing/2014/main" id="{C457FF79-CE57-8B6F-5979-04A330FF0583}"/>
              </a:ext>
            </a:extLst>
          </p:cNvPr>
          <p:cNvSpPr>
            <a:spLocks noGrp="1"/>
          </p:cNvSpPr>
          <p:nvPr>
            <p:ph type="sldNum" sz="quarter" idx="12"/>
          </p:nvPr>
        </p:nvSpPr>
        <p:spPr/>
        <p:txBody>
          <a:bodyPr/>
          <a:lstStyle/>
          <a:p>
            <a:fld id="{639914CE-9B4C-4BFD-877A-B3AD54BD8340}" type="slidenum">
              <a:rPr lang="nl-BE" smtClean="0"/>
              <a:t>‹nr.›</a:t>
            </a:fld>
            <a:endParaRPr lang="nl-BE" dirty="0"/>
          </a:p>
        </p:txBody>
      </p:sp>
    </p:spTree>
    <p:extLst>
      <p:ext uri="{BB962C8B-B14F-4D97-AF65-F5344CB8AC3E}">
        <p14:creationId xmlns:p14="http://schemas.microsoft.com/office/powerpoint/2010/main" val="28525234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B13C4D7-5A90-0C0B-55AA-2989C07EE2F9}"/>
              </a:ext>
            </a:extLst>
          </p:cNvPr>
          <p:cNvSpPr>
            <a:spLocks noGrp="1"/>
          </p:cNvSpPr>
          <p:nvPr>
            <p:ph type="title"/>
          </p:nvPr>
        </p:nvSpPr>
        <p:spPr/>
        <p:txBody>
          <a:body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B9CB5940-EF0A-0076-ED4D-DBF9B758B0CE}"/>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CA33E4C9-1234-0C8A-BD44-AE1D095CA25D}"/>
              </a:ext>
            </a:extLst>
          </p:cNvPr>
          <p:cNvSpPr>
            <a:spLocks noGrp="1"/>
          </p:cNvSpPr>
          <p:nvPr>
            <p:ph type="dt" sz="half" idx="10"/>
          </p:nvPr>
        </p:nvSpPr>
        <p:spPr/>
        <p:txBody>
          <a:bodyPr/>
          <a:lstStyle/>
          <a:p>
            <a:fld id="{CB5D50E8-86A6-4841-8264-98876BBE8482}" type="datetimeFigureOut">
              <a:rPr lang="nl-BE" smtClean="0"/>
              <a:t>29/04/2026</a:t>
            </a:fld>
            <a:endParaRPr lang="nl-BE" dirty="0"/>
          </a:p>
        </p:txBody>
      </p:sp>
      <p:sp>
        <p:nvSpPr>
          <p:cNvPr id="5" name="Tijdelijke aanduiding voor voettekst 4">
            <a:extLst>
              <a:ext uri="{FF2B5EF4-FFF2-40B4-BE49-F238E27FC236}">
                <a16:creationId xmlns:a16="http://schemas.microsoft.com/office/drawing/2014/main" id="{D8D35162-3613-6EDA-C276-CC49A5D59701}"/>
              </a:ext>
            </a:extLst>
          </p:cNvPr>
          <p:cNvSpPr>
            <a:spLocks noGrp="1"/>
          </p:cNvSpPr>
          <p:nvPr>
            <p:ph type="ftr" sz="quarter" idx="11"/>
          </p:nvPr>
        </p:nvSpPr>
        <p:spPr/>
        <p:txBody>
          <a:bodyPr/>
          <a:lstStyle/>
          <a:p>
            <a:endParaRPr lang="nl-BE" dirty="0"/>
          </a:p>
        </p:txBody>
      </p:sp>
      <p:sp>
        <p:nvSpPr>
          <p:cNvPr id="6" name="Tijdelijke aanduiding voor dianummer 5">
            <a:extLst>
              <a:ext uri="{FF2B5EF4-FFF2-40B4-BE49-F238E27FC236}">
                <a16:creationId xmlns:a16="http://schemas.microsoft.com/office/drawing/2014/main" id="{7F774C6A-BBF1-C874-6F06-6BC956616DCD}"/>
              </a:ext>
            </a:extLst>
          </p:cNvPr>
          <p:cNvSpPr>
            <a:spLocks noGrp="1"/>
          </p:cNvSpPr>
          <p:nvPr>
            <p:ph type="sldNum" sz="quarter" idx="12"/>
          </p:nvPr>
        </p:nvSpPr>
        <p:spPr/>
        <p:txBody>
          <a:bodyPr/>
          <a:lstStyle/>
          <a:p>
            <a:fld id="{639914CE-9B4C-4BFD-877A-B3AD54BD8340}" type="slidenum">
              <a:rPr lang="nl-BE" smtClean="0"/>
              <a:t>‹nr.›</a:t>
            </a:fld>
            <a:endParaRPr lang="nl-BE" dirty="0"/>
          </a:p>
        </p:txBody>
      </p:sp>
    </p:spTree>
    <p:extLst>
      <p:ext uri="{BB962C8B-B14F-4D97-AF65-F5344CB8AC3E}">
        <p14:creationId xmlns:p14="http://schemas.microsoft.com/office/powerpoint/2010/main" val="10332211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2A903A9-5EA2-F83A-F0EB-24FC92C91B09}"/>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E763551F-FA65-E40E-3DD5-6511492F7A2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D77E2C88-6502-B5A1-3292-99EDF457061E}"/>
              </a:ext>
            </a:extLst>
          </p:cNvPr>
          <p:cNvSpPr>
            <a:spLocks noGrp="1"/>
          </p:cNvSpPr>
          <p:nvPr>
            <p:ph type="dt" sz="half" idx="10"/>
          </p:nvPr>
        </p:nvSpPr>
        <p:spPr/>
        <p:txBody>
          <a:bodyPr/>
          <a:lstStyle/>
          <a:p>
            <a:fld id="{CB5D50E8-86A6-4841-8264-98876BBE8482}" type="datetimeFigureOut">
              <a:rPr lang="nl-BE" smtClean="0"/>
              <a:t>29/04/2026</a:t>
            </a:fld>
            <a:endParaRPr lang="nl-BE" dirty="0"/>
          </a:p>
        </p:txBody>
      </p:sp>
      <p:sp>
        <p:nvSpPr>
          <p:cNvPr id="5" name="Tijdelijke aanduiding voor voettekst 4">
            <a:extLst>
              <a:ext uri="{FF2B5EF4-FFF2-40B4-BE49-F238E27FC236}">
                <a16:creationId xmlns:a16="http://schemas.microsoft.com/office/drawing/2014/main" id="{27D10057-B774-3127-E1C5-D877E019A378}"/>
              </a:ext>
            </a:extLst>
          </p:cNvPr>
          <p:cNvSpPr>
            <a:spLocks noGrp="1"/>
          </p:cNvSpPr>
          <p:nvPr>
            <p:ph type="ftr" sz="quarter" idx="11"/>
          </p:nvPr>
        </p:nvSpPr>
        <p:spPr/>
        <p:txBody>
          <a:bodyPr/>
          <a:lstStyle/>
          <a:p>
            <a:endParaRPr lang="nl-BE" dirty="0"/>
          </a:p>
        </p:txBody>
      </p:sp>
      <p:sp>
        <p:nvSpPr>
          <p:cNvPr id="6" name="Tijdelijke aanduiding voor dianummer 5">
            <a:extLst>
              <a:ext uri="{FF2B5EF4-FFF2-40B4-BE49-F238E27FC236}">
                <a16:creationId xmlns:a16="http://schemas.microsoft.com/office/drawing/2014/main" id="{5E000EDA-E537-D571-B04E-0E244B345BC2}"/>
              </a:ext>
            </a:extLst>
          </p:cNvPr>
          <p:cNvSpPr>
            <a:spLocks noGrp="1"/>
          </p:cNvSpPr>
          <p:nvPr>
            <p:ph type="sldNum" sz="quarter" idx="12"/>
          </p:nvPr>
        </p:nvSpPr>
        <p:spPr/>
        <p:txBody>
          <a:bodyPr/>
          <a:lstStyle/>
          <a:p>
            <a:fld id="{639914CE-9B4C-4BFD-877A-B3AD54BD8340}" type="slidenum">
              <a:rPr lang="nl-BE" smtClean="0"/>
              <a:t>‹nr.›</a:t>
            </a:fld>
            <a:endParaRPr lang="nl-BE" dirty="0"/>
          </a:p>
        </p:txBody>
      </p:sp>
    </p:spTree>
    <p:extLst>
      <p:ext uri="{BB962C8B-B14F-4D97-AF65-F5344CB8AC3E}">
        <p14:creationId xmlns:p14="http://schemas.microsoft.com/office/powerpoint/2010/main" val="695684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B14008B-98BF-9C2A-30B9-EBDE46A21F78}"/>
              </a:ext>
            </a:extLst>
          </p:cNvPr>
          <p:cNvSpPr>
            <a:spLocks noGrp="1"/>
          </p:cNvSpPr>
          <p:nvPr>
            <p:ph type="title"/>
          </p:nvPr>
        </p:nvSpPr>
        <p:spPr/>
        <p:txBody>
          <a:body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B3ACA638-7231-B4D4-9D14-B0BD6ED8AED4}"/>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inhoud 3">
            <a:extLst>
              <a:ext uri="{FF2B5EF4-FFF2-40B4-BE49-F238E27FC236}">
                <a16:creationId xmlns:a16="http://schemas.microsoft.com/office/drawing/2014/main" id="{786A2B92-B49F-A6CE-D53D-58EEABDF1779}"/>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5" name="Tijdelijke aanduiding voor datum 4">
            <a:extLst>
              <a:ext uri="{FF2B5EF4-FFF2-40B4-BE49-F238E27FC236}">
                <a16:creationId xmlns:a16="http://schemas.microsoft.com/office/drawing/2014/main" id="{61DF9D31-9CB9-7B1C-6039-D4C14562E3F0}"/>
              </a:ext>
            </a:extLst>
          </p:cNvPr>
          <p:cNvSpPr>
            <a:spLocks noGrp="1"/>
          </p:cNvSpPr>
          <p:nvPr>
            <p:ph type="dt" sz="half" idx="10"/>
          </p:nvPr>
        </p:nvSpPr>
        <p:spPr/>
        <p:txBody>
          <a:bodyPr/>
          <a:lstStyle/>
          <a:p>
            <a:fld id="{CB5D50E8-86A6-4841-8264-98876BBE8482}" type="datetimeFigureOut">
              <a:rPr lang="nl-BE" smtClean="0"/>
              <a:t>29/04/2026</a:t>
            </a:fld>
            <a:endParaRPr lang="nl-BE" dirty="0"/>
          </a:p>
        </p:txBody>
      </p:sp>
      <p:sp>
        <p:nvSpPr>
          <p:cNvPr id="6" name="Tijdelijke aanduiding voor voettekst 5">
            <a:extLst>
              <a:ext uri="{FF2B5EF4-FFF2-40B4-BE49-F238E27FC236}">
                <a16:creationId xmlns:a16="http://schemas.microsoft.com/office/drawing/2014/main" id="{EEEA8CE9-F450-26A3-08C2-A388FE1E2FA0}"/>
              </a:ext>
            </a:extLst>
          </p:cNvPr>
          <p:cNvSpPr>
            <a:spLocks noGrp="1"/>
          </p:cNvSpPr>
          <p:nvPr>
            <p:ph type="ftr" sz="quarter" idx="11"/>
          </p:nvPr>
        </p:nvSpPr>
        <p:spPr/>
        <p:txBody>
          <a:bodyPr/>
          <a:lstStyle/>
          <a:p>
            <a:endParaRPr lang="nl-BE" dirty="0"/>
          </a:p>
        </p:txBody>
      </p:sp>
      <p:sp>
        <p:nvSpPr>
          <p:cNvPr id="7" name="Tijdelijke aanduiding voor dianummer 6">
            <a:extLst>
              <a:ext uri="{FF2B5EF4-FFF2-40B4-BE49-F238E27FC236}">
                <a16:creationId xmlns:a16="http://schemas.microsoft.com/office/drawing/2014/main" id="{20693C80-3966-2CE9-21B7-A8C189015864}"/>
              </a:ext>
            </a:extLst>
          </p:cNvPr>
          <p:cNvSpPr>
            <a:spLocks noGrp="1"/>
          </p:cNvSpPr>
          <p:nvPr>
            <p:ph type="sldNum" sz="quarter" idx="12"/>
          </p:nvPr>
        </p:nvSpPr>
        <p:spPr/>
        <p:txBody>
          <a:bodyPr/>
          <a:lstStyle/>
          <a:p>
            <a:fld id="{639914CE-9B4C-4BFD-877A-B3AD54BD8340}" type="slidenum">
              <a:rPr lang="nl-BE" smtClean="0"/>
              <a:t>‹nr.›</a:t>
            </a:fld>
            <a:endParaRPr lang="nl-BE" dirty="0"/>
          </a:p>
        </p:txBody>
      </p:sp>
    </p:spTree>
    <p:extLst>
      <p:ext uri="{BB962C8B-B14F-4D97-AF65-F5344CB8AC3E}">
        <p14:creationId xmlns:p14="http://schemas.microsoft.com/office/powerpoint/2010/main" val="12849458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D901D95-243B-B7D2-1911-E10760A9A936}"/>
              </a:ext>
            </a:extLst>
          </p:cNvPr>
          <p:cNvSpPr>
            <a:spLocks noGrp="1"/>
          </p:cNvSpPr>
          <p:nvPr>
            <p:ph type="title"/>
          </p:nvPr>
        </p:nvSpPr>
        <p:spPr>
          <a:xfrm>
            <a:off x="839788" y="365125"/>
            <a:ext cx="10515600" cy="1325563"/>
          </a:xfrm>
        </p:spPr>
        <p:txBody>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E6DD8FC9-D42F-0004-628D-6AF84AFD4D8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886F5188-B470-4519-213C-CF8FFC66B567}"/>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5" name="Tijdelijke aanduiding voor tekst 4">
            <a:extLst>
              <a:ext uri="{FF2B5EF4-FFF2-40B4-BE49-F238E27FC236}">
                <a16:creationId xmlns:a16="http://schemas.microsoft.com/office/drawing/2014/main" id="{1740AA1C-B27B-AD4E-12A2-2E004B0E0C4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EAA200D0-3FED-0E53-9FF5-4395A9B8BA3C}"/>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7" name="Tijdelijke aanduiding voor datum 6">
            <a:extLst>
              <a:ext uri="{FF2B5EF4-FFF2-40B4-BE49-F238E27FC236}">
                <a16:creationId xmlns:a16="http://schemas.microsoft.com/office/drawing/2014/main" id="{C9171A97-4374-BDF7-D5D6-E7B6F866B940}"/>
              </a:ext>
            </a:extLst>
          </p:cNvPr>
          <p:cNvSpPr>
            <a:spLocks noGrp="1"/>
          </p:cNvSpPr>
          <p:nvPr>
            <p:ph type="dt" sz="half" idx="10"/>
          </p:nvPr>
        </p:nvSpPr>
        <p:spPr/>
        <p:txBody>
          <a:bodyPr/>
          <a:lstStyle/>
          <a:p>
            <a:fld id="{CB5D50E8-86A6-4841-8264-98876BBE8482}" type="datetimeFigureOut">
              <a:rPr lang="nl-BE" smtClean="0"/>
              <a:t>29/04/2026</a:t>
            </a:fld>
            <a:endParaRPr lang="nl-BE" dirty="0"/>
          </a:p>
        </p:txBody>
      </p:sp>
      <p:sp>
        <p:nvSpPr>
          <p:cNvPr id="8" name="Tijdelijke aanduiding voor voettekst 7">
            <a:extLst>
              <a:ext uri="{FF2B5EF4-FFF2-40B4-BE49-F238E27FC236}">
                <a16:creationId xmlns:a16="http://schemas.microsoft.com/office/drawing/2014/main" id="{42233AFA-B700-D6E3-78D1-543BFA8F725A}"/>
              </a:ext>
            </a:extLst>
          </p:cNvPr>
          <p:cNvSpPr>
            <a:spLocks noGrp="1"/>
          </p:cNvSpPr>
          <p:nvPr>
            <p:ph type="ftr" sz="quarter" idx="11"/>
          </p:nvPr>
        </p:nvSpPr>
        <p:spPr/>
        <p:txBody>
          <a:bodyPr/>
          <a:lstStyle/>
          <a:p>
            <a:endParaRPr lang="nl-BE" dirty="0"/>
          </a:p>
        </p:txBody>
      </p:sp>
      <p:sp>
        <p:nvSpPr>
          <p:cNvPr id="9" name="Tijdelijke aanduiding voor dianummer 8">
            <a:extLst>
              <a:ext uri="{FF2B5EF4-FFF2-40B4-BE49-F238E27FC236}">
                <a16:creationId xmlns:a16="http://schemas.microsoft.com/office/drawing/2014/main" id="{B9C147E0-71BF-DDAF-9661-4F6E2E7DA084}"/>
              </a:ext>
            </a:extLst>
          </p:cNvPr>
          <p:cNvSpPr>
            <a:spLocks noGrp="1"/>
          </p:cNvSpPr>
          <p:nvPr>
            <p:ph type="sldNum" sz="quarter" idx="12"/>
          </p:nvPr>
        </p:nvSpPr>
        <p:spPr/>
        <p:txBody>
          <a:bodyPr/>
          <a:lstStyle/>
          <a:p>
            <a:fld id="{639914CE-9B4C-4BFD-877A-B3AD54BD8340}" type="slidenum">
              <a:rPr lang="nl-BE" smtClean="0"/>
              <a:t>‹nr.›</a:t>
            </a:fld>
            <a:endParaRPr lang="nl-BE" dirty="0"/>
          </a:p>
        </p:txBody>
      </p:sp>
    </p:spTree>
    <p:extLst>
      <p:ext uri="{BB962C8B-B14F-4D97-AF65-F5344CB8AC3E}">
        <p14:creationId xmlns:p14="http://schemas.microsoft.com/office/powerpoint/2010/main" val="27677661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6D5DB41-C4CD-940C-E1FE-0030ED3BA121}"/>
              </a:ext>
            </a:extLst>
          </p:cNvPr>
          <p:cNvSpPr>
            <a:spLocks noGrp="1"/>
          </p:cNvSpPr>
          <p:nvPr>
            <p:ph type="title"/>
          </p:nvPr>
        </p:nvSpPr>
        <p:spPr/>
        <p:txBody>
          <a:bodyPr/>
          <a:lstStyle/>
          <a:p>
            <a:r>
              <a:rPr lang="nl-NL"/>
              <a:t>Klik om stijl te bewerken</a:t>
            </a:r>
            <a:endParaRPr lang="nl-BE"/>
          </a:p>
        </p:txBody>
      </p:sp>
      <p:sp>
        <p:nvSpPr>
          <p:cNvPr id="3" name="Tijdelijke aanduiding voor datum 2">
            <a:extLst>
              <a:ext uri="{FF2B5EF4-FFF2-40B4-BE49-F238E27FC236}">
                <a16:creationId xmlns:a16="http://schemas.microsoft.com/office/drawing/2014/main" id="{B0D179B1-599F-8527-DA64-F38ED634F5E5}"/>
              </a:ext>
            </a:extLst>
          </p:cNvPr>
          <p:cNvSpPr>
            <a:spLocks noGrp="1"/>
          </p:cNvSpPr>
          <p:nvPr>
            <p:ph type="dt" sz="half" idx="10"/>
          </p:nvPr>
        </p:nvSpPr>
        <p:spPr/>
        <p:txBody>
          <a:bodyPr/>
          <a:lstStyle/>
          <a:p>
            <a:fld id="{CB5D50E8-86A6-4841-8264-98876BBE8482}" type="datetimeFigureOut">
              <a:rPr lang="nl-BE" smtClean="0"/>
              <a:t>29/04/2026</a:t>
            </a:fld>
            <a:endParaRPr lang="nl-BE" dirty="0"/>
          </a:p>
        </p:txBody>
      </p:sp>
      <p:sp>
        <p:nvSpPr>
          <p:cNvPr id="4" name="Tijdelijke aanduiding voor voettekst 3">
            <a:extLst>
              <a:ext uri="{FF2B5EF4-FFF2-40B4-BE49-F238E27FC236}">
                <a16:creationId xmlns:a16="http://schemas.microsoft.com/office/drawing/2014/main" id="{60DE5FE9-D2D3-CB6B-9A9E-E2D886286384}"/>
              </a:ext>
            </a:extLst>
          </p:cNvPr>
          <p:cNvSpPr>
            <a:spLocks noGrp="1"/>
          </p:cNvSpPr>
          <p:nvPr>
            <p:ph type="ftr" sz="quarter" idx="11"/>
          </p:nvPr>
        </p:nvSpPr>
        <p:spPr/>
        <p:txBody>
          <a:bodyPr/>
          <a:lstStyle/>
          <a:p>
            <a:endParaRPr lang="nl-BE" dirty="0"/>
          </a:p>
        </p:txBody>
      </p:sp>
      <p:sp>
        <p:nvSpPr>
          <p:cNvPr id="5" name="Tijdelijke aanduiding voor dianummer 4">
            <a:extLst>
              <a:ext uri="{FF2B5EF4-FFF2-40B4-BE49-F238E27FC236}">
                <a16:creationId xmlns:a16="http://schemas.microsoft.com/office/drawing/2014/main" id="{625B9E1D-5171-83B1-1FAC-668CF428D8E4}"/>
              </a:ext>
            </a:extLst>
          </p:cNvPr>
          <p:cNvSpPr>
            <a:spLocks noGrp="1"/>
          </p:cNvSpPr>
          <p:nvPr>
            <p:ph type="sldNum" sz="quarter" idx="12"/>
          </p:nvPr>
        </p:nvSpPr>
        <p:spPr/>
        <p:txBody>
          <a:bodyPr/>
          <a:lstStyle/>
          <a:p>
            <a:fld id="{639914CE-9B4C-4BFD-877A-B3AD54BD8340}" type="slidenum">
              <a:rPr lang="nl-BE" smtClean="0"/>
              <a:t>‹nr.›</a:t>
            </a:fld>
            <a:endParaRPr lang="nl-BE" dirty="0"/>
          </a:p>
        </p:txBody>
      </p:sp>
    </p:spTree>
    <p:extLst>
      <p:ext uri="{BB962C8B-B14F-4D97-AF65-F5344CB8AC3E}">
        <p14:creationId xmlns:p14="http://schemas.microsoft.com/office/powerpoint/2010/main" val="2848002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10695501-211B-C776-332A-2C268EC90991}"/>
              </a:ext>
            </a:extLst>
          </p:cNvPr>
          <p:cNvSpPr>
            <a:spLocks noGrp="1"/>
          </p:cNvSpPr>
          <p:nvPr>
            <p:ph type="dt" sz="half" idx="10"/>
          </p:nvPr>
        </p:nvSpPr>
        <p:spPr/>
        <p:txBody>
          <a:bodyPr/>
          <a:lstStyle/>
          <a:p>
            <a:fld id="{CB5D50E8-86A6-4841-8264-98876BBE8482}" type="datetimeFigureOut">
              <a:rPr lang="nl-BE" smtClean="0"/>
              <a:t>29/04/2026</a:t>
            </a:fld>
            <a:endParaRPr lang="nl-BE" dirty="0"/>
          </a:p>
        </p:txBody>
      </p:sp>
      <p:sp>
        <p:nvSpPr>
          <p:cNvPr id="3" name="Tijdelijke aanduiding voor voettekst 2">
            <a:extLst>
              <a:ext uri="{FF2B5EF4-FFF2-40B4-BE49-F238E27FC236}">
                <a16:creationId xmlns:a16="http://schemas.microsoft.com/office/drawing/2014/main" id="{8D5E7F92-ACF9-253C-6651-2F1589414C49}"/>
              </a:ext>
            </a:extLst>
          </p:cNvPr>
          <p:cNvSpPr>
            <a:spLocks noGrp="1"/>
          </p:cNvSpPr>
          <p:nvPr>
            <p:ph type="ftr" sz="quarter" idx="11"/>
          </p:nvPr>
        </p:nvSpPr>
        <p:spPr/>
        <p:txBody>
          <a:bodyPr/>
          <a:lstStyle/>
          <a:p>
            <a:endParaRPr lang="nl-BE" dirty="0"/>
          </a:p>
        </p:txBody>
      </p:sp>
      <p:sp>
        <p:nvSpPr>
          <p:cNvPr id="4" name="Tijdelijke aanduiding voor dianummer 3">
            <a:extLst>
              <a:ext uri="{FF2B5EF4-FFF2-40B4-BE49-F238E27FC236}">
                <a16:creationId xmlns:a16="http://schemas.microsoft.com/office/drawing/2014/main" id="{992BF240-A99C-8E95-211A-C53F0DA6BDE2}"/>
              </a:ext>
            </a:extLst>
          </p:cNvPr>
          <p:cNvSpPr>
            <a:spLocks noGrp="1"/>
          </p:cNvSpPr>
          <p:nvPr>
            <p:ph type="sldNum" sz="quarter" idx="12"/>
          </p:nvPr>
        </p:nvSpPr>
        <p:spPr/>
        <p:txBody>
          <a:bodyPr/>
          <a:lstStyle/>
          <a:p>
            <a:fld id="{639914CE-9B4C-4BFD-877A-B3AD54BD8340}" type="slidenum">
              <a:rPr lang="nl-BE" smtClean="0"/>
              <a:t>‹nr.›</a:t>
            </a:fld>
            <a:endParaRPr lang="nl-BE" dirty="0"/>
          </a:p>
        </p:txBody>
      </p:sp>
    </p:spTree>
    <p:extLst>
      <p:ext uri="{BB962C8B-B14F-4D97-AF65-F5344CB8AC3E}">
        <p14:creationId xmlns:p14="http://schemas.microsoft.com/office/powerpoint/2010/main" val="39888458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92BF08F-5346-E11D-9FA5-AEE853E8CB8E}"/>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endParaRPr lang="nl-BE"/>
          </a:p>
        </p:txBody>
      </p:sp>
      <p:sp>
        <p:nvSpPr>
          <p:cNvPr id="3" name="Tijdelijke aanduiding voor inhoud 2">
            <a:extLst>
              <a:ext uri="{FF2B5EF4-FFF2-40B4-BE49-F238E27FC236}">
                <a16:creationId xmlns:a16="http://schemas.microsoft.com/office/drawing/2014/main" id="{A6EAE5A2-BE54-7080-3AA7-AB899CF5B65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tekst 3">
            <a:extLst>
              <a:ext uri="{FF2B5EF4-FFF2-40B4-BE49-F238E27FC236}">
                <a16:creationId xmlns:a16="http://schemas.microsoft.com/office/drawing/2014/main" id="{6F21DE47-4CD1-22A0-8809-C101C7C0DD7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129C9B59-1C83-22B7-61CE-73B22AC0FD3F}"/>
              </a:ext>
            </a:extLst>
          </p:cNvPr>
          <p:cNvSpPr>
            <a:spLocks noGrp="1"/>
          </p:cNvSpPr>
          <p:nvPr>
            <p:ph type="dt" sz="half" idx="10"/>
          </p:nvPr>
        </p:nvSpPr>
        <p:spPr/>
        <p:txBody>
          <a:bodyPr/>
          <a:lstStyle/>
          <a:p>
            <a:fld id="{CB5D50E8-86A6-4841-8264-98876BBE8482}" type="datetimeFigureOut">
              <a:rPr lang="nl-BE" smtClean="0"/>
              <a:t>29/04/2026</a:t>
            </a:fld>
            <a:endParaRPr lang="nl-BE" dirty="0"/>
          </a:p>
        </p:txBody>
      </p:sp>
      <p:sp>
        <p:nvSpPr>
          <p:cNvPr id="6" name="Tijdelijke aanduiding voor voettekst 5">
            <a:extLst>
              <a:ext uri="{FF2B5EF4-FFF2-40B4-BE49-F238E27FC236}">
                <a16:creationId xmlns:a16="http://schemas.microsoft.com/office/drawing/2014/main" id="{67326F9E-D4E6-D141-F538-E3FCA0E7048A}"/>
              </a:ext>
            </a:extLst>
          </p:cNvPr>
          <p:cNvSpPr>
            <a:spLocks noGrp="1"/>
          </p:cNvSpPr>
          <p:nvPr>
            <p:ph type="ftr" sz="quarter" idx="11"/>
          </p:nvPr>
        </p:nvSpPr>
        <p:spPr/>
        <p:txBody>
          <a:bodyPr/>
          <a:lstStyle/>
          <a:p>
            <a:endParaRPr lang="nl-BE" dirty="0"/>
          </a:p>
        </p:txBody>
      </p:sp>
      <p:sp>
        <p:nvSpPr>
          <p:cNvPr id="7" name="Tijdelijke aanduiding voor dianummer 6">
            <a:extLst>
              <a:ext uri="{FF2B5EF4-FFF2-40B4-BE49-F238E27FC236}">
                <a16:creationId xmlns:a16="http://schemas.microsoft.com/office/drawing/2014/main" id="{34DC5A84-CAD7-3098-F203-BBC212623476}"/>
              </a:ext>
            </a:extLst>
          </p:cNvPr>
          <p:cNvSpPr>
            <a:spLocks noGrp="1"/>
          </p:cNvSpPr>
          <p:nvPr>
            <p:ph type="sldNum" sz="quarter" idx="12"/>
          </p:nvPr>
        </p:nvSpPr>
        <p:spPr/>
        <p:txBody>
          <a:bodyPr/>
          <a:lstStyle/>
          <a:p>
            <a:fld id="{639914CE-9B4C-4BFD-877A-B3AD54BD8340}" type="slidenum">
              <a:rPr lang="nl-BE" smtClean="0"/>
              <a:t>‹nr.›</a:t>
            </a:fld>
            <a:endParaRPr lang="nl-BE" dirty="0"/>
          </a:p>
        </p:txBody>
      </p:sp>
    </p:spTree>
    <p:extLst>
      <p:ext uri="{BB962C8B-B14F-4D97-AF65-F5344CB8AC3E}">
        <p14:creationId xmlns:p14="http://schemas.microsoft.com/office/powerpoint/2010/main" val="23500356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126FDE5-65A8-5305-38CD-0E2C49910A48}"/>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endParaRPr lang="nl-BE"/>
          </a:p>
        </p:txBody>
      </p:sp>
      <p:sp>
        <p:nvSpPr>
          <p:cNvPr id="3" name="Tijdelijke aanduiding voor afbeelding 2">
            <a:extLst>
              <a:ext uri="{FF2B5EF4-FFF2-40B4-BE49-F238E27FC236}">
                <a16:creationId xmlns:a16="http://schemas.microsoft.com/office/drawing/2014/main" id="{3559F717-412F-1AC1-914A-AED94B1A52D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BE" dirty="0"/>
          </a:p>
        </p:txBody>
      </p:sp>
      <p:sp>
        <p:nvSpPr>
          <p:cNvPr id="4" name="Tijdelijke aanduiding voor tekst 3">
            <a:extLst>
              <a:ext uri="{FF2B5EF4-FFF2-40B4-BE49-F238E27FC236}">
                <a16:creationId xmlns:a16="http://schemas.microsoft.com/office/drawing/2014/main" id="{3C5D397D-B667-77F0-DAFC-93CC944FF81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219AB5B0-966A-7393-AB9F-AEDBC2AB88F8}"/>
              </a:ext>
            </a:extLst>
          </p:cNvPr>
          <p:cNvSpPr>
            <a:spLocks noGrp="1"/>
          </p:cNvSpPr>
          <p:nvPr>
            <p:ph type="dt" sz="half" idx="10"/>
          </p:nvPr>
        </p:nvSpPr>
        <p:spPr/>
        <p:txBody>
          <a:bodyPr/>
          <a:lstStyle/>
          <a:p>
            <a:fld id="{CB5D50E8-86A6-4841-8264-98876BBE8482}" type="datetimeFigureOut">
              <a:rPr lang="nl-BE" smtClean="0"/>
              <a:t>29/04/2026</a:t>
            </a:fld>
            <a:endParaRPr lang="nl-BE" dirty="0"/>
          </a:p>
        </p:txBody>
      </p:sp>
      <p:sp>
        <p:nvSpPr>
          <p:cNvPr id="6" name="Tijdelijke aanduiding voor voettekst 5">
            <a:extLst>
              <a:ext uri="{FF2B5EF4-FFF2-40B4-BE49-F238E27FC236}">
                <a16:creationId xmlns:a16="http://schemas.microsoft.com/office/drawing/2014/main" id="{92E10311-623C-C53E-FE87-F165B3FD8411}"/>
              </a:ext>
            </a:extLst>
          </p:cNvPr>
          <p:cNvSpPr>
            <a:spLocks noGrp="1"/>
          </p:cNvSpPr>
          <p:nvPr>
            <p:ph type="ftr" sz="quarter" idx="11"/>
          </p:nvPr>
        </p:nvSpPr>
        <p:spPr/>
        <p:txBody>
          <a:bodyPr/>
          <a:lstStyle/>
          <a:p>
            <a:endParaRPr lang="nl-BE" dirty="0"/>
          </a:p>
        </p:txBody>
      </p:sp>
      <p:sp>
        <p:nvSpPr>
          <p:cNvPr id="7" name="Tijdelijke aanduiding voor dianummer 6">
            <a:extLst>
              <a:ext uri="{FF2B5EF4-FFF2-40B4-BE49-F238E27FC236}">
                <a16:creationId xmlns:a16="http://schemas.microsoft.com/office/drawing/2014/main" id="{3D769189-D012-1D7E-FECD-DA5F18431808}"/>
              </a:ext>
            </a:extLst>
          </p:cNvPr>
          <p:cNvSpPr>
            <a:spLocks noGrp="1"/>
          </p:cNvSpPr>
          <p:nvPr>
            <p:ph type="sldNum" sz="quarter" idx="12"/>
          </p:nvPr>
        </p:nvSpPr>
        <p:spPr/>
        <p:txBody>
          <a:bodyPr/>
          <a:lstStyle/>
          <a:p>
            <a:fld id="{639914CE-9B4C-4BFD-877A-B3AD54BD8340}" type="slidenum">
              <a:rPr lang="nl-BE" smtClean="0"/>
              <a:t>‹nr.›</a:t>
            </a:fld>
            <a:endParaRPr lang="nl-BE" dirty="0"/>
          </a:p>
        </p:txBody>
      </p:sp>
    </p:spTree>
    <p:extLst>
      <p:ext uri="{BB962C8B-B14F-4D97-AF65-F5344CB8AC3E}">
        <p14:creationId xmlns:p14="http://schemas.microsoft.com/office/powerpoint/2010/main" val="39800721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F2073A7A-0DDC-2122-D4BC-8BA5A0189B6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endParaRPr lang="nl-BE"/>
          </a:p>
        </p:txBody>
      </p:sp>
      <p:sp>
        <p:nvSpPr>
          <p:cNvPr id="3" name="Tijdelijke aanduiding voor tekst 2">
            <a:extLst>
              <a:ext uri="{FF2B5EF4-FFF2-40B4-BE49-F238E27FC236}">
                <a16:creationId xmlns:a16="http://schemas.microsoft.com/office/drawing/2014/main" id="{7F15A14B-D44B-2C0C-B03E-52C522D1196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a:extLst>
              <a:ext uri="{FF2B5EF4-FFF2-40B4-BE49-F238E27FC236}">
                <a16:creationId xmlns:a16="http://schemas.microsoft.com/office/drawing/2014/main" id="{55D1E5DD-F174-CCBF-6F79-31A994DD628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B5D50E8-86A6-4841-8264-98876BBE8482}" type="datetimeFigureOut">
              <a:rPr lang="nl-BE" smtClean="0"/>
              <a:t>29/04/2026</a:t>
            </a:fld>
            <a:endParaRPr lang="nl-BE" dirty="0"/>
          </a:p>
        </p:txBody>
      </p:sp>
      <p:sp>
        <p:nvSpPr>
          <p:cNvPr id="5" name="Tijdelijke aanduiding voor voettekst 4">
            <a:extLst>
              <a:ext uri="{FF2B5EF4-FFF2-40B4-BE49-F238E27FC236}">
                <a16:creationId xmlns:a16="http://schemas.microsoft.com/office/drawing/2014/main" id="{2F62879A-8D9E-9007-A4D0-39349873FEE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nl-BE" dirty="0"/>
          </a:p>
        </p:txBody>
      </p:sp>
      <p:sp>
        <p:nvSpPr>
          <p:cNvPr id="6" name="Tijdelijke aanduiding voor dianummer 5">
            <a:extLst>
              <a:ext uri="{FF2B5EF4-FFF2-40B4-BE49-F238E27FC236}">
                <a16:creationId xmlns:a16="http://schemas.microsoft.com/office/drawing/2014/main" id="{D518B321-DBEC-C571-7268-4411C532166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39914CE-9B4C-4BFD-877A-B3AD54BD8340}" type="slidenum">
              <a:rPr lang="nl-BE" smtClean="0"/>
              <a:t>‹nr.›</a:t>
            </a:fld>
            <a:endParaRPr lang="nl-BE" dirty="0"/>
          </a:p>
        </p:txBody>
      </p:sp>
    </p:spTree>
    <p:extLst>
      <p:ext uri="{BB962C8B-B14F-4D97-AF65-F5344CB8AC3E}">
        <p14:creationId xmlns:p14="http://schemas.microsoft.com/office/powerpoint/2010/main" val="41611764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www.nieuwsblad.be/economie/inflatie-stijgt-tweede-maand-op-rij-de-echte-klap-komt-pas-volgende-maand/144795456.html"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hyperlink" Target="https://www.nieuwsblad.be/economie/inflatie-stijgt-tweede-maand-op-rij-de-echte-klap-komt-pas-volgende-maand/144795456.html" TargetMode="Externa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hyperlink" Target="https://vilt.be/nl/nieuws/prijzen-in-supermarkt-stijgen-voor-vijfde-maand-op-rij-testaankoop-eist-meer-transparantie"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hyperlink" Target="https://www.vrt.be/vrtnws/nl/2025/09/29/inflatie-belga/"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hyperlink" Target="https://www.bnnvara.nl/joop/artikelen/benzineprijs-naar-recordhoogte" TargetMode="External"/><Relationship Id="rId7"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hyperlink" Target="https://www.newsday.com/opinion/cartoons/february-2025-trump-trade-tariffs-cartoons-d4uvyrqw" TargetMode="External"/><Relationship Id="rId11" Type="http://schemas.openxmlformats.org/officeDocument/2006/relationships/hyperlink" Target="https://pixabay.com/nl/pijl-toon-symbool-richting-rechts-1314515/" TargetMode="External"/><Relationship Id="rId5" Type="http://schemas.openxmlformats.org/officeDocument/2006/relationships/image" Target="../media/image23.png"/><Relationship Id="rId10" Type="http://schemas.openxmlformats.org/officeDocument/2006/relationships/image" Target="../media/image25.png"/><Relationship Id="rId4" Type="http://schemas.openxmlformats.org/officeDocument/2006/relationships/image" Target="../media/image22.png"/><Relationship Id="rId9" Type="http://schemas.openxmlformats.org/officeDocument/2006/relationships/slide" Target="slide33.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hyperlink" Target="https://www.newsday.com/opinion/cartoons/february-2025-trump-trade-tariffs-cartoons-d4uvyrqw" TargetMode="External"/><Relationship Id="rId5" Type="http://schemas.openxmlformats.org/officeDocument/2006/relationships/image" Target="../media/image26.jpeg"/><Relationship Id="rId4" Type="http://schemas.openxmlformats.org/officeDocument/2006/relationships/hyperlink" Target="https://www.zorgsaamwonen.nl/artikel/robot-gaat-een-oudere-niet-naar-het-toilet-brengen"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bestat.statbel.fgov.be/bestat/crosstable.xhtml?view=577e7eeb-dc77-4461-b190-9164ad1da877" TargetMode="External"/><Relationship Id="rId7" Type="http://schemas.openxmlformats.org/officeDocument/2006/relationships/image" Target="../media/image30.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9.png"/><Relationship Id="rId5" Type="http://schemas.openxmlformats.org/officeDocument/2006/relationships/hyperlink" Target="https://www.nieuwsblad.be/economie/werk/aantal-werklozen-daalt-naar-laagste-niveau-sinds-de-jaren-zeventig/127838459.html" TargetMode="External"/><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debtclock.io/belgium" TargetMode="External"/><Relationship Id="rId7"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hyperlink" Target="https://dataexplorer.nbb.be/vis?lc=nl&amp;df%5bds%5d=disseminate&amp;df%5bid%5d=DF_CGD&amp;df%5bag%5d=BE2&amp;df%5bvs%5d=1.0&amp;av=true&amp;dq=Q.CGD..&amp;lom=LASTNPERIODS&amp;lo=8&amp;to%5bTIME_PERIOD%5d=false&amp;pg=0" TargetMode="External"/></Relationships>
</file>

<file path=ppt/slides/_rels/slide22.xml.rels><?xml version="1.0" encoding="UTF-8" standalone="yes"?>
<Relationships xmlns="http://schemas.openxmlformats.org/package/2006/relationships"><Relationship Id="rId8" Type="http://schemas.openxmlformats.org/officeDocument/2006/relationships/hyperlink" Target="https://pixabay.com/nl/pijl-toon-symbool-richting-rechts-1314515/" TargetMode="External"/><Relationship Id="rId3" Type="http://schemas.openxmlformats.org/officeDocument/2006/relationships/hyperlink" Target="https://www.hln.be/auto/tesla-werkt-aan-nieuwe-suv-wagen-moet-kleiner-en-goedkoper-worden~a3135ba8/?referrer=https%3A%2F%2Fwww.google.com%2F" TargetMode="External"/><Relationship Id="rId7"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slide" Target="slide25.xml"/><Relationship Id="rId5" Type="http://schemas.openxmlformats.org/officeDocument/2006/relationships/image" Target="../media/image34.png"/><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hyperlink" Target="https://www.tijd.be/ondernemen/logistiek/staking-voorbij-bij-bpost-bonden-op-de-rem-er-is-geen-akkoord/10656954.html"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6.png"/></Relationships>
</file>

<file path=ppt/slides/_rels/slide24.xml.rels><?xml version="1.0" encoding="UTF-8" standalone="yes"?>
<Relationships xmlns="http://schemas.openxmlformats.org/package/2006/relationships"><Relationship Id="rId3" Type="http://schemas.openxmlformats.org/officeDocument/2006/relationships/hyperlink" Target="https://www.faillissementsdossier.be/nl/zoeken.aspx?q=wommelgem" TargetMode="External"/><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3" Type="http://schemas.openxmlformats.org/officeDocument/2006/relationships/hyperlink" Target="https://consult.cbso.nbb.be/consult-enterprise" TargetMode="External"/><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hyperlink" Target="https://consult.cbso.nbb.be/" TargetMode="External"/><Relationship Id="rId5" Type="http://schemas.openxmlformats.org/officeDocument/2006/relationships/image" Target="../media/image34.png"/><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27.xml.rels><?xml version="1.0" encoding="UTF-8" standalone="yes"?>
<Relationships xmlns="http://schemas.openxmlformats.org/package/2006/relationships"><Relationship Id="rId3" Type="http://schemas.openxmlformats.org/officeDocument/2006/relationships/hyperlink" Target="https://www.vrt.be/vrtnws/nl/kijk/2025/08/02/colruyt-kassa-met-ai/"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hyperlink" Target="https://www.retaildetail.be/nl/news/food/colruyt-brengt-ai-kassasysteem-naar-honderdste-winkel/" TargetMode="External"/><Relationship Id="rId4" Type="http://schemas.openxmlformats.org/officeDocument/2006/relationships/image" Target="../media/image41.png"/></Relationships>
</file>

<file path=ppt/slides/_rels/slide28.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hyperlink" Target="https://www.vrt.be/vrtmax/luister/radio/d/de-wereld-vandaag~11-10/de-wereld-vandaag~11-37025-0/fragment~87666322-24d4-47ec-9082-c12967e1ed22/?ndl=true" TargetMode="External"/><Relationship Id="rId7" Type="http://schemas.openxmlformats.org/officeDocument/2006/relationships/hyperlink" Target="https://statbel.fgov.be/nl/cijfers/inflatie-belgie"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3.png"/><Relationship Id="rId4" Type="http://schemas.openxmlformats.org/officeDocument/2006/relationships/hyperlink" Target="https://www.tijd.be/politiek-economie/belgie/economie/federaal-planbureau-ziet-belgische-inflatie-boven-3-procent-stijgen/10655805.html"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s://x.com/Vanmoltoons/status/1783715652991119563" TargetMode="External"/><Relationship Id="rId7" Type="http://schemas.openxmlformats.org/officeDocument/2006/relationships/image" Target="../media/image41.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46.png"/><Relationship Id="rId5" Type="http://schemas.openxmlformats.org/officeDocument/2006/relationships/hyperlink" Target="https://www.tijd.be/politiek-economie/belgie/algemeen/belgie-verstevigt-wereldtitel-belastingen-op-arbeid/10604907.html" TargetMode="External"/><Relationship Id="rId4" Type="http://schemas.openxmlformats.org/officeDocument/2006/relationships/image" Target="../media/image45.png"/></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Mooijman,%20R.%20(2025,%20April%2030).%20Belgi&#235;%20opnieuw%20wereldkampioen%20loonbelasting%20heffen.%20De%20Standaard.%20https:/www.standaard.be/economie/belgie-opnieuw-wereldkampioen-loonbelasting-heffen/63242000.html" TargetMode="External"/><Relationship Id="rId7" Type="http://schemas.openxmlformats.org/officeDocument/2006/relationships/image" Target="../media/image49.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1.png"/><Relationship Id="rId4" Type="http://schemas.openxmlformats.org/officeDocument/2006/relationships/image" Target="../media/image47.png"/></Relationships>
</file>

<file path=ppt/slides/_rels/slide31.xml.rels><?xml version="1.0" encoding="UTF-8" standalone="yes"?>
<Relationships xmlns="http://schemas.openxmlformats.org/package/2006/relationships"><Relationship Id="rId3" Type="http://schemas.openxmlformats.org/officeDocument/2006/relationships/hyperlink" Target="Mooijman,%20R.%20(2025,%20April%2030).%20Belgi&#235;%20opnieuw%20wereldkampioen%20loonbelasting%20heffen.%20De%20Standaard.%20https:/www.standaard.be/economie/belgie-opnieuw-wereldkampioen-loonbelasting-heffen/63242000.html" TargetMode="External"/><Relationship Id="rId7" Type="http://schemas.openxmlformats.org/officeDocument/2006/relationships/image" Target="../media/image49.pn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1.png"/><Relationship Id="rId4" Type="http://schemas.openxmlformats.org/officeDocument/2006/relationships/image" Target="../media/image47.png"/></Relationships>
</file>

<file path=ppt/slides/_rels/slide32.xml.rels><?xml version="1.0" encoding="UTF-8" standalone="yes"?>
<Relationships xmlns="http://schemas.openxmlformats.org/package/2006/relationships"><Relationship Id="rId3" Type="http://schemas.openxmlformats.org/officeDocument/2006/relationships/hyperlink" Target="https://www.visualcapitalist.com/subscribe_pages/main/" TargetMode="External"/><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50.png"/><Relationship Id="rId4" Type="http://schemas.openxmlformats.org/officeDocument/2006/relationships/hyperlink" Target="https://www.visualcapitalist.com/mapped-europes-largest-trade-partners/"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hyperlink" Target="https://pixabay.com/nl/pijl-toon-symbool-richting-rechts-1314515/"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slide" Target="slide16.xml"/><Relationship Id="rId4" Type="http://schemas.openxmlformats.org/officeDocument/2006/relationships/image" Target="../media/image51.jpeg"/></Relationships>
</file>

<file path=ppt/slides/_rels/slide3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54.png"/><Relationship Id="rId4" Type="http://schemas.openxmlformats.org/officeDocument/2006/relationships/hyperlink" Target="https://www.hbvl.be/regio/limburg/hasselt/consumentenombudsdienst-waarschuwt-voor-ai-recordaantal-klachten-en-iedereen-denkt-gelijk-te-hebben/145860389.html"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55.png"/><Relationship Id="rId4" Type="http://schemas.openxmlformats.org/officeDocument/2006/relationships/hyperlink" Target="https://krant.hln.be/titles/hetlaatstenieuws/7881/publications/63701/pages/60" TargetMode="External"/></Relationships>
</file>

<file path=ppt/slides/_rels/slide37.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56.png"/><Relationship Id="rId7" Type="http://schemas.openxmlformats.org/officeDocument/2006/relationships/slide" Target="slide39.xml"/><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57.png"/><Relationship Id="rId4" Type="http://schemas.openxmlformats.org/officeDocument/2006/relationships/hyperlink" Target="https://www.vrt.be/vrtnws/nl/2025/12/04/145-extra-banen-bedreigd-agfa-mortsel-heultje-besparingen-filmac/" TargetMode="External"/><Relationship Id="rId9" Type="http://schemas.openxmlformats.org/officeDocument/2006/relationships/hyperlink" Target="https://pixabay.com/nl/pijl-toon-symbool-richting-rechts-1314515/" TargetMode="External"/></Relationships>
</file>

<file path=ppt/slides/_rels/slide38.xml.rels><?xml version="1.0" encoding="UTF-8" standalone="yes"?>
<Relationships xmlns="http://schemas.openxmlformats.org/package/2006/relationships"><Relationship Id="rId3" Type="http://schemas.openxmlformats.org/officeDocument/2006/relationships/hyperlink" Target="https://www.vrt.be/vrtnws/nl/2025/12/04/145-extra-banen-bedreigd-agfa-mortsel-heultje-besparingen-filmac/" TargetMode="External"/><Relationship Id="rId2" Type="http://schemas.openxmlformats.org/officeDocument/2006/relationships/notesSlide" Target="../notesSlides/notesSlide30.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57.png"/></Relationships>
</file>

<file path=ppt/slides/_rels/slide39.xml.rels><?xml version="1.0" encoding="UTF-8" standalone="yes"?>
<Relationships xmlns="http://schemas.openxmlformats.org/package/2006/relationships"><Relationship Id="rId8" Type="http://schemas.openxmlformats.org/officeDocument/2006/relationships/hyperlink" Target="https://pixabay.com/nl/pijl-toon-symbool-richting-rechts-1314515/" TargetMode="External"/><Relationship Id="rId3" Type="http://schemas.openxmlformats.org/officeDocument/2006/relationships/hyperlink" Target="https://www.vrt.be/vrtnws/nl/kijk/2026/02/12/adriana-is-na-15-jaar-werkloosheid-opnieuw-aan-de-slag-/" TargetMode="External"/><Relationship Id="rId7" Type="http://schemas.openxmlformats.org/officeDocument/2006/relationships/image" Target="../media/image25.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slide" Target="slide41.xml"/><Relationship Id="rId5" Type="http://schemas.openxmlformats.org/officeDocument/2006/relationships/image" Target="../media/image53.png"/><Relationship Id="rId4" Type="http://schemas.openxmlformats.org/officeDocument/2006/relationships/image" Target="../media/image58.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https://www.nieuwsblad.be/economie/bedrijven/uberchauffeur-is-volgens-arbeidshof-toch-werknemer/72527186.html" TargetMode="External"/><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59.png"/></Relationships>
</file>

<file path=ppt/slides/_rels/slide4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53.png"/><Relationship Id="rId4" Type="http://schemas.openxmlformats.org/officeDocument/2006/relationships/image" Target="../media/image61.png"/></Relationships>
</file>

<file path=ppt/slides/_rels/slide4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4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hyperlink" Target="https://onderwijs.hetarchief.be/inspiratie/thinktank-kaartenset" TargetMode="External"/></Relationships>
</file>

<file path=ppt/slides/_rels/slide4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hyperlink" Target="https://onderwijs.hetarchief.be/inspiratie/thinktank-kaartenset"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65.jpeg"/></Relationships>
</file>

<file path=ppt/slides/_rels/slide4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hyperlink" Target="https://www.tijd.be/markten-live/koersenbord.html" TargetMode="External"/><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68.png"/><Relationship Id="rId4" Type="http://schemas.openxmlformats.org/officeDocument/2006/relationships/image" Target="../media/image67.png"/></Relationships>
</file>

<file path=ppt/slides/_rels/slide48.xml.rels><?xml version="1.0" encoding="UTF-8" standalone="yes"?>
<Relationships xmlns="http://schemas.openxmlformats.org/package/2006/relationships"><Relationship Id="rId3" Type="http://schemas.openxmlformats.org/officeDocument/2006/relationships/hyperlink" Target="https://www.tijd.be/markten-live/koersenbord.html" TargetMode="External"/><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68.png"/><Relationship Id="rId4" Type="http://schemas.openxmlformats.org/officeDocument/2006/relationships/image" Target="../media/image67.png"/></Relationships>
</file>

<file path=ppt/slides/_rels/slide49.xml.rels><?xml version="1.0" encoding="UTF-8" standalone="yes"?>
<Relationships xmlns="http://schemas.openxmlformats.org/package/2006/relationships"><Relationship Id="rId3" Type="http://schemas.openxmlformats.org/officeDocument/2006/relationships/hyperlink" Target="https://www.hln.be/economie/nationale-bank-verwacht-lichte-economische-groei-maar-waarschuwt-voor-toenemende-onzekerheid-door-oorlog-in-midden-oosten~a9352b9b/" TargetMode="External"/><Relationship Id="rId7" Type="http://schemas.openxmlformats.org/officeDocument/2006/relationships/hyperlink" Target="https://www.bookwidgets.com/play/t:3EGvWDa1RzuTXvqvDhDRXukLE_WiQqbZ2hRSQwZaE6lRRkdRRFFI" TargetMode="External"/><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hyperlink" Target="https://www.bookwidgets.com/play/t:3IDOuVf0MGAVkmppHLD63mmQY9fIVr2Bu0JkfnjGnzdGRTdERkZO" TargetMode="External"/><Relationship Id="rId5" Type="http://schemas.openxmlformats.org/officeDocument/2006/relationships/image" Target="../media/image68.png"/><Relationship Id="rId4" Type="http://schemas.openxmlformats.org/officeDocument/2006/relationships/image" Target="../media/image69.png"/></Relationships>
</file>

<file path=ppt/slides/_rels/slide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9.jpeg"/><Relationship Id="rId7" Type="http://schemas.openxmlformats.org/officeDocument/2006/relationships/diagramColors" Target="../diagrams/colors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50.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hyperlink" Target="https://www.google.com/search?q=vrt+nieuws++handel+handelsbalans&amp;sca_esv=367d5fca60289c48&amp;rlz=1C1FHFK_en-GBBE1176BE1176&amp;udm=7&amp;sxsrf=ANbL-n7E1zALBTcEcPIz_d78r-Qz2ypGRA:1776802500256&amp;source=lnms&amp;sa=X&amp;ved=2ahUKEwjprPSO4f-TAxU1U6QEHWaPAK8Q0pQJegQIAhAO&amp;biw=1746&amp;bih=818&amp;dpr=1.1#fpstate=ive&amp;vld=cid:dadd003a,vid:lsNXy-lsrZI,st:0" TargetMode="External"/><Relationship Id="rId2" Type="http://schemas.openxmlformats.org/officeDocument/2006/relationships/notesSlide" Target="../notesSlides/notesSlide43.xml"/><Relationship Id="rId1" Type="http://schemas.openxmlformats.org/officeDocument/2006/relationships/slideLayout" Target="../slideLayouts/slideLayout2.xml"/><Relationship Id="rId5" Type="http://schemas.openxmlformats.org/officeDocument/2006/relationships/image" Target="../media/image72.png"/><Relationship Id="rId4" Type="http://schemas.openxmlformats.org/officeDocument/2006/relationships/image" Target="../media/image71.png"/></Relationships>
</file>

<file path=ppt/slides/_rels/slide52.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hyperlink" Target="https://www.tijd.be/podcasts/de-7.html" TargetMode="External"/><Relationship Id="rId7" Type="http://schemas.openxmlformats.org/officeDocument/2006/relationships/hyperlink" Target="https://podcast.feedspot.com/podcasts_financiele_nederland/" TargetMode="External"/><Relationship Id="rId12" Type="http://schemas.openxmlformats.org/officeDocument/2006/relationships/hyperlink" Target="https://pixabay.com/nl/pijl-toon-symbool-richting-rechts-1314515/" TargetMode="External"/><Relationship Id="rId2" Type="http://schemas.openxmlformats.org/officeDocument/2006/relationships/hyperlink" Target="https://www.standaard.be/podcastreeks/kop-of-munt/" TargetMode="External"/><Relationship Id="rId1" Type="http://schemas.openxmlformats.org/officeDocument/2006/relationships/slideLayout" Target="../slideLayouts/slideLayout2.xml"/><Relationship Id="rId6" Type="http://schemas.openxmlformats.org/officeDocument/2006/relationships/hyperlink" Target="https://jongbeleggendepodcast.nl/" TargetMode="External"/><Relationship Id="rId11" Type="http://schemas.openxmlformats.org/officeDocument/2006/relationships/image" Target="../media/image25.png"/><Relationship Id="rId5" Type="http://schemas.openxmlformats.org/officeDocument/2006/relationships/hyperlink" Target="https://open.spotify.com/playlist/1pdlcfnHdCsC6lDyXasj5m" TargetMode="External"/><Relationship Id="rId10" Type="http://schemas.openxmlformats.org/officeDocument/2006/relationships/slide" Target="slide58.xml"/><Relationship Id="rId4" Type="http://schemas.openxmlformats.org/officeDocument/2006/relationships/hyperlink" Target="https://trends.knack.be/podcasts/beleggen-podcasts/" TargetMode="External"/><Relationship Id="rId9" Type="http://schemas.openxmlformats.org/officeDocument/2006/relationships/image" Target="../media/image77.png"/></Relationships>
</file>

<file path=ppt/slides/_rels/slide5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hyperlink" Target="https://www.bbc.com/news/articles/c33l4e6vdrvo" TargetMode="External"/></Relationships>
</file>

<file path=ppt/slides/_rels/slide59.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bibliotheek.be/krantenarchief"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hyperlink" Target="https://www.nieuwsindeklas.be/" TargetMode="External"/></Relationships>
</file>

<file path=ppt/slides/_rels/slide60.xml.rels><?xml version="1.0" encoding="UTF-8" standalone="yes"?>
<Relationships xmlns="http://schemas.openxmlformats.org/package/2006/relationships"><Relationship Id="rId8" Type="http://schemas.openxmlformats.org/officeDocument/2006/relationships/hyperlink" Target="https://annemieverbeke.be/hoe-zal-drones-voor-bezorging-eruitzien-in-2050/" TargetMode="External"/><Relationship Id="rId3" Type="http://schemas.openxmlformats.org/officeDocument/2006/relationships/hyperlink" Target="https://logistiekmet.nl/dji-flycart-30/" TargetMode="External"/><Relationship Id="rId7" Type="http://schemas.openxmlformats.org/officeDocument/2006/relationships/image" Target="../media/image83.pn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82.png"/><Relationship Id="rId11" Type="http://schemas.openxmlformats.org/officeDocument/2006/relationships/hyperlink" Target="https://pixabay.com/nl/pijl-toon-symbool-richting-rechts-1314515/" TargetMode="External"/><Relationship Id="rId5" Type="http://schemas.openxmlformats.org/officeDocument/2006/relationships/hyperlink" Target="https://www.youtube.com/watch?v=Hhp11I-vGHA&amp;t=106s" TargetMode="External"/><Relationship Id="rId10" Type="http://schemas.openxmlformats.org/officeDocument/2006/relationships/image" Target="../media/image25.png"/><Relationship Id="rId4" Type="http://schemas.openxmlformats.org/officeDocument/2006/relationships/image" Target="../media/image81.png"/><Relationship Id="rId9" Type="http://schemas.openxmlformats.org/officeDocument/2006/relationships/slide" Target="slide64.xml"/></Relationships>
</file>

<file path=ppt/slides/_rels/slide61.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hyperlink" Target="https://logistiekmet.nl/dji-flycart-30/" TargetMode="External"/><Relationship Id="rId7" Type="http://schemas.openxmlformats.org/officeDocument/2006/relationships/hyperlink" Target="https://annemieverbeke.be/hoe-zal-drones-voor-bezorging-eruitzien-in-2050/" TargetMode="External"/><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image" Target="../media/image82.png"/><Relationship Id="rId5" Type="http://schemas.openxmlformats.org/officeDocument/2006/relationships/hyperlink" Target="https://www.youtube.com/watch?v=Hhp11I-vGHA&amp;t=106s" TargetMode="External"/><Relationship Id="rId4" Type="http://schemas.openxmlformats.org/officeDocument/2006/relationships/image" Target="../media/image81.png"/></Relationships>
</file>

<file path=ppt/slides/_rels/slide64.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hyperlink" Target="https://www.vrt.be/vrtnws/nl/2026/04/22/consumentenvertrouwen-daalt-naar-laagste-peil-in-een-jaar/" TargetMode="External"/><Relationship Id="rId2" Type="http://schemas.openxmlformats.org/officeDocument/2006/relationships/image" Target="../media/image87.png"/><Relationship Id="rId1" Type="http://schemas.openxmlformats.org/officeDocument/2006/relationships/slideLayout" Target="../slideLayouts/slideLayout2.xml"/><Relationship Id="rId5" Type="http://schemas.openxmlformats.org/officeDocument/2006/relationships/image" Target="../media/image89.png"/><Relationship Id="rId4" Type="http://schemas.openxmlformats.org/officeDocument/2006/relationships/image" Target="../media/image88.png"/></Relationships>
</file>

<file path=ppt/slides/_rels/slide66.xml.rels><?xml version="1.0" encoding="UTF-8" standalone="yes"?>
<Relationships xmlns="http://schemas.openxmlformats.org/package/2006/relationships"><Relationship Id="rId3" Type="http://schemas.openxmlformats.org/officeDocument/2006/relationships/hyperlink" Target="https://www.klascement.net/downloadbaar-lesmateriaal/207011/actualiteit-analyseren-vijf-wvragen/?previous" TargetMode="External"/><Relationship Id="rId2" Type="http://schemas.openxmlformats.org/officeDocument/2006/relationships/hyperlink" Target="https://www.klascement.net/downloadbaar-lesmateriaal/179811/vertellen-over-de-actualiteit/?previous" TargetMode="External"/><Relationship Id="rId1" Type="http://schemas.openxmlformats.org/officeDocument/2006/relationships/slideLayout" Target="../slideLayouts/slideLayout2.xml"/><Relationship Id="rId4" Type="http://schemas.openxmlformats.org/officeDocument/2006/relationships/image" Target="../media/image87.png"/></Relationships>
</file>

<file path=ppt/slides/_rels/slide67.xml.rels><?xml version="1.0" encoding="UTF-8" standalone="yes"?>
<Relationships xmlns="http://schemas.openxmlformats.org/package/2006/relationships"><Relationship Id="rId3" Type="http://schemas.openxmlformats.org/officeDocument/2006/relationships/hyperlink" Target="https://www.klascement.net/downloadbaar-lesmateriaal/94856/onderzoekscompetenties-economie-vier-opdrachten/?previous" TargetMode="External"/><Relationship Id="rId2" Type="http://schemas.openxmlformats.org/officeDocument/2006/relationships/notesSlide" Target="../notesSlides/notesSlide50.xml"/><Relationship Id="rId1" Type="http://schemas.openxmlformats.org/officeDocument/2006/relationships/slideLayout" Target="../slideLayouts/slideLayout2.xml"/><Relationship Id="rId5" Type="http://schemas.openxmlformats.org/officeDocument/2006/relationships/image" Target="../media/image87.png"/><Relationship Id="rId4" Type="http://schemas.openxmlformats.org/officeDocument/2006/relationships/hyperlink" Target="https://www.klascement.net/downloadbaar-lesmateriaal/78848/economische-actualiteit-onderzoeksopdracht/?previous" TargetMode="External"/></Relationships>
</file>

<file path=ppt/slides/_rels/slide6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43726DD-39FA-EBB6-F8AD-570930D76586}"/>
              </a:ext>
            </a:extLst>
          </p:cNvPr>
          <p:cNvSpPr>
            <a:spLocks noGrp="1"/>
          </p:cNvSpPr>
          <p:nvPr>
            <p:ph type="title"/>
          </p:nvPr>
        </p:nvSpPr>
        <p:spPr/>
        <p:txBody>
          <a:bodyPr/>
          <a:lstStyle/>
          <a:p>
            <a:endParaRPr lang="nl-BE"/>
          </a:p>
        </p:txBody>
      </p:sp>
      <p:sp>
        <p:nvSpPr>
          <p:cNvPr id="3" name="Tijdelijke aanduiding voor inhoud 2">
            <a:extLst>
              <a:ext uri="{FF2B5EF4-FFF2-40B4-BE49-F238E27FC236}">
                <a16:creationId xmlns:a16="http://schemas.microsoft.com/office/drawing/2014/main" id="{575417B0-B4F7-C945-BAC1-366D878C33CB}"/>
              </a:ext>
            </a:extLst>
          </p:cNvPr>
          <p:cNvSpPr>
            <a:spLocks noGrp="1"/>
          </p:cNvSpPr>
          <p:nvPr>
            <p:ph idx="1"/>
          </p:nvPr>
        </p:nvSpPr>
        <p:spPr/>
        <p:txBody>
          <a:bodyPr/>
          <a:lstStyle/>
          <a:p>
            <a:endParaRPr lang="nl-BE"/>
          </a:p>
        </p:txBody>
      </p:sp>
      <p:pic>
        <p:nvPicPr>
          <p:cNvPr id="5" name="Afbeelding 4">
            <a:extLst>
              <a:ext uri="{FF2B5EF4-FFF2-40B4-BE49-F238E27FC236}">
                <a16:creationId xmlns:a16="http://schemas.microsoft.com/office/drawing/2014/main" id="{367FAEB5-F2E3-BE57-C5B9-1F8DC9467F11}"/>
              </a:ext>
            </a:extLst>
          </p:cNvPr>
          <p:cNvPicPr>
            <a:picLocks noChangeAspect="1"/>
          </p:cNvPicPr>
          <p:nvPr/>
        </p:nvPicPr>
        <p:blipFill>
          <a:blip r:embed="rId3"/>
          <a:stretch>
            <a:fillRect/>
          </a:stretch>
        </p:blipFill>
        <p:spPr>
          <a:xfrm>
            <a:off x="0" y="2665"/>
            <a:ext cx="12191999" cy="6852670"/>
          </a:xfrm>
          <a:prstGeom prst="rect">
            <a:avLst/>
          </a:prstGeom>
        </p:spPr>
      </p:pic>
      <p:pic>
        <p:nvPicPr>
          <p:cNvPr id="7" name="Afbeelding 6">
            <a:extLst>
              <a:ext uri="{FF2B5EF4-FFF2-40B4-BE49-F238E27FC236}">
                <a16:creationId xmlns:a16="http://schemas.microsoft.com/office/drawing/2014/main" id="{B4DD44F4-9767-3F6A-2186-9B5B6B20D7E7}"/>
              </a:ext>
            </a:extLst>
          </p:cNvPr>
          <p:cNvPicPr>
            <a:picLocks noChangeAspect="1"/>
          </p:cNvPicPr>
          <p:nvPr/>
        </p:nvPicPr>
        <p:blipFill>
          <a:blip r:embed="rId4"/>
          <a:srcRect l="2019" t="16509" r="1"/>
          <a:stretch>
            <a:fillRect/>
          </a:stretch>
        </p:blipFill>
        <p:spPr>
          <a:xfrm>
            <a:off x="10526485" y="-2"/>
            <a:ext cx="1689447" cy="524940"/>
          </a:xfrm>
          <a:prstGeom prst="rect">
            <a:avLst/>
          </a:prstGeom>
        </p:spPr>
      </p:pic>
    </p:spTree>
    <p:extLst>
      <p:ext uri="{BB962C8B-B14F-4D97-AF65-F5344CB8AC3E}">
        <p14:creationId xmlns:p14="http://schemas.microsoft.com/office/powerpoint/2010/main" val="9647458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728842-1925-E789-18CE-FB077C5368D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1D8F02B6-4AFD-F7A9-9A57-95DB84671421}"/>
              </a:ext>
            </a:extLst>
          </p:cNvPr>
          <p:cNvSpPr>
            <a:spLocks noGrp="1"/>
          </p:cNvSpPr>
          <p:nvPr>
            <p:ph type="title"/>
          </p:nvPr>
        </p:nvSpPr>
        <p:spPr/>
        <p:txBody>
          <a:bodyPr/>
          <a:lstStyle/>
          <a:p>
            <a:r>
              <a:rPr lang="nl-BE" dirty="0"/>
              <a:t>Actualiteit als hefboom</a:t>
            </a:r>
          </a:p>
        </p:txBody>
      </p:sp>
      <p:pic>
        <p:nvPicPr>
          <p:cNvPr id="9" name="Afbeelding 8">
            <a:extLst>
              <a:ext uri="{FF2B5EF4-FFF2-40B4-BE49-F238E27FC236}">
                <a16:creationId xmlns:a16="http://schemas.microsoft.com/office/drawing/2014/main" id="{10228675-3FCB-39F7-AC78-515062DD547E}"/>
              </a:ext>
            </a:extLst>
          </p:cNvPr>
          <p:cNvPicPr>
            <a:picLocks noChangeAspect="1"/>
          </p:cNvPicPr>
          <p:nvPr/>
        </p:nvPicPr>
        <p:blipFill>
          <a:blip r:embed="rId2"/>
          <a:stretch>
            <a:fillRect/>
          </a:stretch>
        </p:blipFill>
        <p:spPr>
          <a:xfrm>
            <a:off x="526055" y="184344"/>
            <a:ext cx="10515599" cy="6205377"/>
          </a:xfrm>
          <a:prstGeom prst="rect">
            <a:avLst/>
          </a:prstGeom>
        </p:spPr>
      </p:pic>
    </p:spTree>
    <p:extLst>
      <p:ext uri="{BB962C8B-B14F-4D97-AF65-F5344CB8AC3E}">
        <p14:creationId xmlns:p14="http://schemas.microsoft.com/office/powerpoint/2010/main" val="11797525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jdelijke aanduiding voor inhoud 5">
            <a:extLst>
              <a:ext uri="{FF2B5EF4-FFF2-40B4-BE49-F238E27FC236}">
                <a16:creationId xmlns:a16="http://schemas.microsoft.com/office/drawing/2014/main" id="{975661EB-8450-B40E-9353-0652AFEEEB46}"/>
              </a:ext>
            </a:extLst>
          </p:cNvPr>
          <p:cNvSpPr>
            <a:spLocks noGrp="1"/>
          </p:cNvSpPr>
          <p:nvPr>
            <p:ph idx="1"/>
          </p:nvPr>
        </p:nvSpPr>
        <p:spPr>
          <a:xfrm>
            <a:off x="838200" y="2479039"/>
            <a:ext cx="10515600" cy="3703112"/>
          </a:xfrm>
        </p:spPr>
        <p:txBody>
          <a:bodyPr>
            <a:normAutofit/>
          </a:bodyPr>
          <a:lstStyle/>
          <a:p>
            <a:r>
              <a:rPr lang="nl-BE" sz="3200" b="1" dirty="0">
                <a:solidFill>
                  <a:srgbClr val="0070C0"/>
                </a:solidFill>
              </a:rPr>
              <a:t>Theoretisch kader</a:t>
            </a:r>
          </a:p>
          <a:p>
            <a:pPr lvl="1">
              <a:lnSpc>
                <a:spcPct val="150000"/>
              </a:lnSpc>
            </a:pPr>
            <a:r>
              <a:rPr lang="nl-BE" dirty="0"/>
              <a:t>Motivatiefase: </a:t>
            </a:r>
          </a:p>
          <a:p>
            <a:pPr lvl="2">
              <a:lnSpc>
                <a:spcPct val="150000"/>
              </a:lnSpc>
            </a:pPr>
            <a:r>
              <a:rPr lang="nl-BE" dirty="0">
                <a:solidFill>
                  <a:srgbClr val="0070C0"/>
                </a:solidFill>
              </a:rPr>
              <a:t>Krachtige uitspraken </a:t>
            </a:r>
            <a:r>
              <a:rPr lang="nl-BE" dirty="0"/>
              <a:t>op sociale media, krantenkoppen, fragmenten uit nieuws, foto</a:t>
            </a:r>
          </a:p>
          <a:p>
            <a:pPr lvl="1">
              <a:lnSpc>
                <a:spcPct val="150000"/>
              </a:lnSpc>
            </a:pPr>
            <a:r>
              <a:rPr lang="nl-BE" dirty="0"/>
              <a:t>Actua: </a:t>
            </a:r>
            <a:r>
              <a:rPr lang="nl-BE" dirty="0">
                <a:solidFill>
                  <a:srgbClr val="0070C0"/>
                </a:solidFill>
              </a:rPr>
              <a:t>instap</a:t>
            </a:r>
            <a:r>
              <a:rPr lang="nl-BE" dirty="0"/>
              <a:t> of appetizer om voorkennis op te halen</a:t>
            </a:r>
          </a:p>
          <a:p>
            <a:pPr lvl="1">
              <a:lnSpc>
                <a:spcPct val="150000"/>
              </a:lnSpc>
            </a:pPr>
            <a:r>
              <a:rPr lang="nl-BE" dirty="0"/>
              <a:t>Leerlingen beschrijven wat ze zien, hoe heeft dit betrekking op hun </a:t>
            </a:r>
            <a:r>
              <a:rPr lang="nl-BE" dirty="0">
                <a:solidFill>
                  <a:srgbClr val="0070C0"/>
                </a:solidFill>
              </a:rPr>
              <a:t>leefwereld</a:t>
            </a:r>
            <a:r>
              <a:rPr lang="nl-BE" dirty="0"/>
              <a:t> …</a:t>
            </a:r>
          </a:p>
          <a:p>
            <a:pPr marL="0" indent="0">
              <a:buNone/>
            </a:pPr>
            <a:endParaRPr lang="nl-BE" dirty="0"/>
          </a:p>
        </p:txBody>
      </p:sp>
      <p:pic>
        <p:nvPicPr>
          <p:cNvPr id="5" name="Afbeelding 4">
            <a:extLst>
              <a:ext uri="{FF2B5EF4-FFF2-40B4-BE49-F238E27FC236}">
                <a16:creationId xmlns:a16="http://schemas.microsoft.com/office/drawing/2014/main" id="{543C8041-1985-6E5A-0242-1B76A6BF0866}"/>
              </a:ext>
            </a:extLst>
          </p:cNvPr>
          <p:cNvPicPr>
            <a:picLocks noChangeAspect="1"/>
          </p:cNvPicPr>
          <p:nvPr/>
        </p:nvPicPr>
        <p:blipFill>
          <a:blip r:embed="rId3"/>
          <a:stretch>
            <a:fillRect/>
          </a:stretch>
        </p:blipFill>
        <p:spPr>
          <a:xfrm>
            <a:off x="0" y="0"/>
            <a:ext cx="9497750" cy="2229161"/>
          </a:xfrm>
          <a:prstGeom prst="rect">
            <a:avLst/>
          </a:prstGeom>
        </p:spPr>
      </p:pic>
    </p:spTree>
    <p:extLst>
      <p:ext uri="{BB962C8B-B14F-4D97-AF65-F5344CB8AC3E}">
        <p14:creationId xmlns:p14="http://schemas.microsoft.com/office/powerpoint/2010/main" val="20121472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BB3703-DF47-EFA8-0681-ED9D604EF4D5}"/>
            </a:ext>
          </a:extLst>
        </p:cNvPr>
        <p:cNvGrpSpPr/>
        <p:nvPr/>
      </p:nvGrpSpPr>
      <p:grpSpPr>
        <a:xfrm>
          <a:off x="0" y="0"/>
          <a:ext cx="0" cy="0"/>
          <a:chOff x="0" y="0"/>
          <a:chExt cx="0" cy="0"/>
        </a:xfrm>
      </p:grpSpPr>
      <p:sp>
        <p:nvSpPr>
          <p:cNvPr id="6" name="Tijdelijke aanduiding voor inhoud 5">
            <a:extLst>
              <a:ext uri="{FF2B5EF4-FFF2-40B4-BE49-F238E27FC236}">
                <a16:creationId xmlns:a16="http://schemas.microsoft.com/office/drawing/2014/main" id="{CF3CD047-47DC-544C-F780-2BE5E20A6D97}"/>
              </a:ext>
            </a:extLst>
          </p:cNvPr>
          <p:cNvSpPr>
            <a:spLocks noGrp="1"/>
          </p:cNvSpPr>
          <p:nvPr>
            <p:ph idx="1"/>
          </p:nvPr>
        </p:nvSpPr>
        <p:spPr>
          <a:xfrm>
            <a:off x="838200" y="1960879"/>
            <a:ext cx="10515600" cy="4002176"/>
          </a:xfrm>
        </p:spPr>
        <p:txBody>
          <a:bodyPr>
            <a:normAutofit fontScale="92500" lnSpcReduction="10000"/>
          </a:bodyPr>
          <a:lstStyle/>
          <a:p>
            <a:r>
              <a:rPr lang="nl-BE" sz="3200" b="1" dirty="0">
                <a:solidFill>
                  <a:srgbClr val="0070C0"/>
                </a:solidFill>
              </a:rPr>
              <a:t>Voorbeeld 1</a:t>
            </a:r>
          </a:p>
          <a:p>
            <a:pPr lvl="1"/>
            <a:r>
              <a:rPr lang="nl-BE" dirty="0">
                <a:solidFill>
                  <a:srgbClr val="00B050"/>
                </a:solidFill>
              </a:rPr>
              <a:t>Krantenkop</a:t>
            </a:r>
            <a:r>
              <a:rPr lang="nl-BE" dirty="0"/>
              <a:t>: </a:t>
            </a:r>
          </a:p>
          <a:p>
            <a:pPr lvl="1"/>
            <a:endParaRPr lang="nl-BE" dirty="0"/>
          </a:p>
          <a:p>
            <a:pPr lvl="1"/>
            <a:endParaRPr lang="nl-BE" dirty="0"/>
          </a:p>
          <a:p>
            <a:pPr lvl="1"/>
            <a:endParaRPr lang="nl-BE" dirty="0"/>
          </a:p>
          <a:p>
            <a:pPr lvl="1"/>
            <a:endParaRPr lang="nl-BE" dirty="0"/>
          </a:p>
          <a:p>
            <a:pPr marL="457200" lvl="1" indent="0">
              <a:buNone/>
            </a:pPr>
            <a:endParaRPr lang="nl-BE" dirty="0"/>
          </a:p>
          <a:p>
            <a:pPr lvl="1"/>
            <a:r>
              <a:rPr lang="nl-BE" dirty="0"/>
              <a:t>Vragen: </a:t>
            </a:r>
          </a:p>
          <a:p>
            <a:pPr lvl="2"/>
            <a:r>
              <a:rPr lang="nl-BE" dirty="0"/>
              <a:t>Wat betekent inflatie? </a:t>
            </a:r>
          </a:p>
          <a:p>
            <a:pPr lvl="2"/>
            <a:r>
              <a:rPr lang="nl-BE" dirty="0"/>
              <a:t>Waaraan merk je dat in het dagelijkse leven?</a:t>
            </a:r>
          </a:p>
          <a:p>
            <a:pPr lvl="2"/>
            <a:r>
              <a:rPr lang="nl-BE" dirty="0"/>
              <a:t>Zijn er producten die ook in prijs dalen?</a:t>
            </a:r>
          </a:p>
          <a:p>
            <a:pPr lvl="1"/>
            <a:endParaRPr lang="nl-BE" dirty="0"/>
          </a:p>
          <a:p>
            <a:pPr lvl="1"/>
            <a:endParaRPr lang="nl-BE" dirty="0"/>
          </a:p>
        </p:txBody>
      </p:sp>
      <p:pic>
        <p:nvPicPr>
          <p:cNvPr id="8" name="Afbeelding 7">
            <a:hlinkClick r:id="rId3"/>
            <a:extLst>
              <a:ext uri="{FF2B5EF4-FFF2-40B4-BE49-F238E27FC236}">
                <a16:creationId xmlns:a16="http://schemas.microsoft.com/office/drawing/2014/main" id="{2DC718C6-2F85-1EAE-39D4-4436273E2B75}"/>
              </a:ext>
            </a:extLst>
          </p:cNvPr>
          <p:cNvPicPr>
            <a:picLocks noChangeAspect="1"/>
          </p:cNvPicPr>
          <p:nvPr/>
        </p:nvPicPr>
        <p:blipFill>
          <a:blip r:embed="rId4"/>
          <a:stretch>
            <a:fillRect/>
          </a:stretch>
        </p:blipFill>
        <p:spPr>
          <a:xfrm>
            <a:off x="4026291" y="2359713"/>
            <a:ext cx="6658904" cy="1762371"/>
          </a:xfrm>
          <a:prstGeom prst="rect">
            <a:avLst/>
          </a:prstGeom>
        </p:spPr>
      </p:pic>
      <p:pic>
        <p:nvPicPr>
          <p:cNvPr id="10" name="Afbeelding 9">
            <a:extLst>
              <a:ext uri="{FF2B5EF4-FFF2-40B4-BE49-F238E27FC236}">
                <a16:creationId xmlns:a16="http://schemas.microsoft.com/office/drawing/2014/main" id="{39401439-0D40-595F-A146-E54466F92F9E}"/>
              </a:ext>
            </a:extLst>
          </p:cNvPr>
          <p:cNvPicPr>
            <a:picLocks noChangeAspect="1"/>
          </p:cNvPicPr>
          <p:nvPr/>
        </p:nvPicPr>
        <p:blipFill>
          <a:blip r:embed="rId5"/>
          <a:stretch>
            <a:fillRect/>
          </a:stretch>
        </p:blipFill>
        <p:spPr>
          <a:xfrm>
            <a:off x="0" y="0"/>
            <a:ext cx="3241040" cy="1669627"/>
          </a:xfrm>
          <a:prstGeom prst="rect">
            <a:avLst/>
          </a:prstGeom>
        </p:spPr>
      </p:pic>
      <p:sp>
        <p:nvSpPr>
          <p:cNvPr id="14" name="Tekstvak 13">
            <a:extLst>
              <a:ext uri="{FF2B5EF4-FFF2-40B4-BE49-F238E27FC236}">
                <a16:creationId xmlns:a16="http://schemas.microsoft.com/office/drawing/2014/main" id="{EC67F343-8C00-2718-1490-839659FF6B0D}"/>
              </a:ext>
            </a:extLst>
          </p:cNvPr>
          <p:cNvSpPr txBox="1"/>
          <p:nvPr/>
        </p:nvSpPr>
        <p:spPr>
          <a:xfrm>
            <a:off x="6994187" y="194553"/>
            <a:ext cx="4212077" cy="923330"/>
          </a:xfrm>
          <a:prstGeom prst="rect">
            <a:avLst/>
          </a:prstGeom>
          <a:solidFill>
            <a:schemeClr val="accent4">
              <a:lumMod val="20000"/>
              <a:lumOff val="80000"/>
            </a:schemeClr>
          </a:solidFill>
        </p:spPr>
        <p:txBody>
          <a:bodyPr wrap="square" rtlCol="0">
            <a:spAutoFit/>
          </a:bodyPr>
          <a:lstStyle/>
          <a:p>
            <a:r>
              <a:rPr lang="nl-BE" dirty="0">
                <a:ln>
                  <a:solidFill>
                    <a:schemeClr val="tx1"/>
                  </a:solidFill>
                </a:ln>
              </a:rPr>
              <a:t>Opmerking: klik op koppeling achter de afbeelding om item te openen / zie notitievenster voor bron.</a:t>
            </a:r>
          </a:p>
        </p:txBody>
      </p:sp>
      <p:pic>
        <p:nvPicPr>
          <p:cNvPr id="1026" name="Picture 2" descr="Vlamingen vertrouwen nieuwsmedia meer dan Walen | De Tijd">
            <a:extLst>
              <a:ext uri="{FF2B5EF4-FFF2-40B4-BE49-F238E27FC236}">
                <a16:creationId xmlns:a16="http://schemas.microsoft.com/office/drawing/2014/main" id="{102FD155-D1A8-8B05-68F0-376940E0363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95656" y="4832350"/>
            <a:ext cx="2459773" cy="13836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21159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E61CD7-7A5B-5C07-177B-D1B73C92BDEF}"/>
            </a:ext>
          </a:extLst>
        </p:cNvPr>
        <p:cNvGrpSpPr/>
        <p:nvPr/>
      </p:nvGrpSpPr>
      <p:grpSpPr>
        <a:xfrm>
          <a:off x="0" y="0"/>
          <a:ext cx="0" cy="0"/>
          <a:chOff x="0" y="0"/>
          <a:chExt cx="0" cy="0"/>
        </a:xfrm>
      </p:grpSpPr>
      <p:sp>
        <p:nvSpPr>
          <p:cNvPr id="2" name="Tijdelijke aanduiding voor inhoud 5">
            <a:extLst>
              <a:ext uri="{FF2B5EF4-FFF2-40B4-BE49-F238E27FC236}">
                <a16:creationId xmlns:a16="http://schemas.microsoft.com/office/drawing/2014/main" id="{2F0B1900-A446-C1C1-1D23-27E883C2F617}"/>
              </a:ext>
            </a:extLst>
          </p:cNvPr>
          <p:cNvSpPr txBox="1">
            <a:spLocks/>
          </p:cNvSpPr>
          <p:nvPr/>
        </p:nvSpPr>
        <p:spPr>
          <a:xfrm>
            <a:off x="3403600" y="120110"/>
            <a:ext cx="8788400" cy="292172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lvl="1" indent="0">
              <a:buFont typeface="Arial" panose="020B0604020202020204" pitchFamily="34" charset="0"/>
              <a:buNone/>
            </a:pPr>
            <a:r>
              <a:rPr lang="nl-BE" dirty="0"/>
              <a:t> </a:t>
            </a:r>
          </a:p>
          <a:p>
            <a:pPr marL="457200" lvl="1" indent="0">
              <a:buNone/>
            </a:pPr>
            <a:r>
              <a:rPr lang="nl-BE" b="1" dirty="0">
                <a:solidFill>
                  <a:srgbClr val="0070C0"/>
                </a:solidFill>
              </a:rPr>
              <a:t>Voorbeeld 1 (vervolg)</a:t>
            </a:r>
          </a:p>
          <a:p>
            <a:pPr marL="457200" lvl="1" indent="0">
              <a:buNone/>
            </a:pPr>
            <a:endParaRPr lang="nl-BE" b="1" dirty="0">
              <a:solidFill>
                <a:srgbClr val="0070C0"/>
              </a:solidFill>
            </a:endParaRPr>
          </a:p>
          <a:p>
            <a:pPr lvl="1"/>
            <a:r>
              <a:rPr lang="nl-BE" dirty="0"/>
              <a:t>Aanknoping: woordenwolk met </a:t>
            </a:r>
            <a:r>
              <a:rPr lang="nl-BE" i="1" dirty="0">
                <a:solidFill>
                  <a:srgbClr val="00B050"/>
                </a:solidFill>
              </a:rPr>
              <a:t>Mentimeter</a:t>
            </a:r>
            <a:r>
              <a:rPr lang="nl-BE" dirty="0"/>
              <a:t> </a:t>
            </a:r>
          </a:p>
          <a:p>
            <a:pPr marL="457200" lvl="1" indent="0">
              <a:buFont typeface="Arial" panose="020B0604020202020204" pitchFamily="34" charset="0"/>
              <a:buNone/>
            </a:pPr>
            <a:r>
              <a:rPr lang="nl-BE" dirty="0"/>
              <a:t>	</a:t>
            </a:r>
          </a:p>
          <a:p>
            <a:pPr marL="457200" lvl="1" indent="0">
              <a:buFont typeface="Arial" panose="020B0604020202020204" pitchFamily="34" charset="0"/>
              <a:buNone/>
            </a:pPr>
            <a:r>
              <a:rPr lang="nl-BE" dirty="0"/>
              <a:t>“Wat is volgens jou de grootste reden voor de prijsstijgingen” </a:t>
            </a:r>
          </a:p>
        </p:txBody>
      </p:sp>
      <p:pic>
        <p:nvPicPr>
          <p:cNvPr id="8" name="Afbeelding 7">
            <a:extLst>
              <a:ext uri="{FF2B5EF4-FFF2-40B4-BE49-F238E27FC236}">
                <a16:creationId xmlns:a16="http://schemas.microsoft.com/office/drawing/2014/main" id="{61F1299C-1985-5BD8-ED54-3A3F5E216998}"/>
              </a:ext>
            </a:extLst>
          </p:cNvPr>
          <p:cNvPicPr>
            <a:picLocks noChangeAspect="1"/>
          </p:cNvPicPr>
          <p:nvPr/>
        </p:nvPicPr>
        <p:blipFill>
          <a:blip r:embed="rId3"/>
          <a:stretch>
            <a:fillRect/>
          </a:stretch>
        </p:blipFill>
        <p:spPr>
          <a:xfrm>
            <a:off x="923664" y="3041837"/>
            <a:ext cx="9677400" cy="3337192"/>
          </a:xfrm>
          <a:prstGeom prst="rect">
            <a:avLst/>
          </a:prstGeom>
          <a:ln>
            <a:solidFill>
              <a:schemeClr val="tx1">
                <a:lumMod val="75000"/>
                <a:lumOff val="25000"/>
              </a:schemeClr>
            </a:solidFill>
          </a:ln>
        </p:spPr>
      </p:pic>
      <p:pic>
        <p:nvPicPr>
          <p:cNvPr id="4" name="Afbeelding 3">
            <a:extLst>
              <a:ext uri="{FF2B5EF4-FFF2-40B4-BE49-F238E27FC236}">
                <a16:creationId xmlns:a16="http://schemas.microsoft.com/office/drawing/2014/main" id="{EA82B388-7EB7-F6CE-9248-5283424A753C}"/>
              </a:ext>
            </a:extLst>
          </p:cNvPr>
          <p:cNvPicPr>
            <a:picLocks noChangeAspect="1"/>
          </p:cNvPicPr>
          <p:nvPr/>
        </p:nvPicPr>
        <p:blipFill>
          <a:blip r:embed="rId4"/>
          <a:stretch>
            <a:fillRect/>
          </a:stretch>
        </p:blipFill>
        <p:spPr>
          <a:xfrm>
            <a:off x="0" y="0"/>
            <a:ext cx="3241040" cy="1669627"/>
          </a:xfrm>
          <a:prstGeom prst="rect">
            <a:avLst/>
          </a:prstGeom>
        </p:spPr>
      </p:pic>
      <p:pic>
        <p:nvPicPr>
          <p:cNvPr id="5" name="Afbeelding 4">
            <a:hlinkClick r:id="rId5"/>
            <a:extLst>
              <a:ext uri="{FF2B5EF4-FFF2-40B4-BE49-F238E27FC236}">
                <a16:creationId xmlns:a16="http://schemas.microsoft.com/office/drawing/2014/main" id="{10333474-74BE-EB6B-FCAD-24F9456915AE}"/>
              </a:ext>
            </a:extLst>
          </p:cNvPr>
          <p:cNvPicPr>
            <a:picLocks noChangeAspect="1"/>
          </p:cNvPicPr>
          <p:nvPr/>
        </p:nvPicPr>
        <p:blipFill>
          <a:blip r:embed="rId6"/>
          <a:stretch>
            <a:fillRect/>
          </a:stretch>
        </p:blipFill>
        <p:spPr>
          <a:xfrm>
            <a:off x="8768573" y="396568"/>
            <a:ext cx="2983422" cy="789604"/>
          </a:xfrm>
          <a:prstGeom prst="rect">
            <a:avLst/>
          </a:prstGeom>
        </p:spPr>
      </p:pic>
    </p:spTree>
    <p:extLst>
      <p:ext uri="{BB962C8B-B14F-4D97-AF65-F5344CB8AC3E}">
        <p14:creationId xmlns:p14="http://schemas.microsoft.com/office/powerpoint/2010/main" val="38544928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E83E68-C524-0561-62B5-EAAE9D4DA630}"/>
            </a:ext>
          </a:extLst>
        </p:cNvPr>
        <p:cNvGrpSpPr/>
        <p:nvPr/>
      </p:nvGrpSpPr>
      <p:grpSpPr>
        <a:xfrm>
          <a:off x="0" y="0"/>
          <a:ext cx="0" cy="0"/>
          <a:chOff x="0" y="0"/>
          <a:chExt cx="0" cy="0"/>
        </a:xfrm>
      </p:grpSpPr>
      <p:sp>
        <p:nvSpPr>
          <p:cNvPr id="6" name="Tijdelijke aanduiding voor inhoud 5">
            <a:extLst>
              <a:ext uri="{FF2B5EF4-FFF2-40B4-BE49-F238E27FC236}">
                <a16:creationId xmlns:a16="http://schemas.microsoft.com/office/drawing/2014/main" id="{42487C66-07A3-526F-FBD5-05D692F01FC8}"/>
              </a:ext>
            </a:extLst>
          </p:cNvPr>
          <p:cNvSpPr>
            <a:spLocks noGrp="1"/>
          </p:cNvSpPr>
          <p:nvPr>
            <p:ph idx="1"/>
          </p:nvPr>
        </p:nvSpPr>
        <p:spPr>
          <a:xfrm>
            <a:off x="546825" y="2506616"/>
            <a:ext cx="5388429" cy="3220403"/>
          </a:xfrm>
        </p:spPr>
        <p:txBody>
          <a:bodyPr>
            <a:normAutofit/>
          </a:bodyPr>
          <a:lstStyle/>
          <a:p>
            <a:r>
              <a:rPr lang="nl-BE" sz="3000" b="1" dirty="0">
                <a:solidFill>
                  <a:srgbClr val="0070C0"/>
                </a:solidFill>
              </a:rPr>
              <a:t>Voorbeeld 2</a:t>
            </a:r>
          </a:p>
          <a:p>
            <a:pPr lvl="1"/>
            <a:r>
              <a:rPr lang="nl-BE" dirty="0">
                <a:solidFill>
                  <a:srgbClr val="00B050"/>
                </a:solidFill>
              </a:rPr>
              <a:t>Infographic</a:t>
            </a:r>
          </a:p>
          <a:p>
            <a:pPr lvl="1"/>
            <a:r>
              <a:rPr lang="nl-BE" dirty="0"/>
              <a:t>Vragen: </a:t>
            </a:r>
          </a:p>
          <a:p>
            <a:pPr lvl="2"/>
            <a:r>
              <a:rPr lang="nl-BE" dirty="0"/>
              <a:t>Wat zie je op deze infographic?</a:t>
            </a:r>
          </a:p>
          <a:p>
            <a:pPr lvl="2"/>
            <a:r>
              <a:rPr lang="nl-BE" dirty="0"/>
              <a:t>Merk je dat als je gaat winkelen?</a:t>
            </a:r>
          </a:p>
          <a:p>
            <a:pPr lvl="2"/>
            <a:r>
              <a:rPr lang="nl-BE" dirty="0"/>
              <a:t>Wat zou de oorzaak kunnen zijn?</a:t>
            </a:r>
          </a:p>
          <a:p>
            <a:pPr lvl="1"/>
            <a:endParaRPr lang="nl-BE" dirty="0"/>
          </a:p>
          <a:p>
            <a:pPr lvl="1"/>
            <a:endParaRPr lang="nl-BE" dirty="0"/>
          </a:p>
          <a:p>
            <a:pPr lvl="1"/>
            <a:endParaRPr lang="nl-BE" dirty="0"/>
          </a:p>
        </p:txBody>
      </p:sp>
      <p:pic>
        <p:nvPicPr>
          <p:cNvPr id="11" name="Afbeelding 10">
            <a:hlinkClick r:id="rId3"/>
            <a:extLst>
              <a:ext uri="{FF2B5EF4-FFF2-40B4-BE49-F238E27FC236}">
                <a16:creationId xmlns:a16="http://schemas.microsoft.com/office/drawing/2014/main" id="{5C70545A-F9A6-984C-1366-90F26A9B70AC}"/>
              </a:ext>
            </a:extLst>
          </p:cNvPr>
          <p:cNvPicPr>
            <a:picLocks noChangeAspect="1"/>
          </p:cNvPicPr>
          <p:nvPr/>
        </p:nvPicPr>
        <p:blipFill>
          <a:blip r:embed="rId4"/>
          <a:stretch>
            <a:fillRect/>
          </a:stretch>
        </p:blipFill>
        <p:spPr>
          <a:xfrm>
            <a:off x="6612248" y="834813"/>
            <a:ext cx="4677428" cy="4706007"/>
          </a:xfrm>
          <a:prstGeom prst="rect">
            <a:avLst/>
          </a:prstGeom>
        </p:spPr>
      </p:pic>
      <p:pic>
        <p:nvPicPr>
          <p:cNvPr id="2" name="Afbeelding 1">
            <a:extLst>
              <a:ext uri="{FF2B5EF4-FFF2-40B4-BE49-F238E27FC236}">
                <a16:creationId xmlns:a16="http://schemas.microsoft.com/office/drawing/2014/main" id="{AEAE0FDF-B5BF-5E0F-1767-1DD9453754AA}"/>
              </a:ext>
            </a:extLst>
          </p:cNvPr>
          <p:cNvPicPr>
            <a:picLocks noChangeAspect="1"/>
          </p:cNvPicPr>
          <p:nvPr/>
        </p:nvPicPr>
        <p:blipFill>
          <a:blip r:embed="rId5"/>
          <a:stretch>
            <a:fillRect/>
          </a:stretch>
        </p:blipFill>
        <p:spPr>
          <a:xfrm>
            <a:off x="0" y="0"/>
            <a:ext cx="3241040" cy="1669627"/>
          </a:xfrm>
          <a:prstGeom prst="rect">
            <a:avLst/>
          </a:prstGeom>
        </p:spPr>
      </p:pic>
    </p:spTree>
    <p:extLst>
      <p:ext uri="{BB962C8B-B14F-4D97-AF65-F5344CB8AC3E}">
        <p14:creationId xmlns:p14="http://schemas.microsoft.com/office/powerpoint/2010/main" val="30012959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D9CA4E-8AF3-AF9B-05A6-8AA4287AD747}"/>
            </a:ext>
          </a:extLst>
        </p:cNvPr>
        <p:cNvGrpSpPr/>
        <p:nvPr/>
      </p:nvGrpSpPr>
      <p:grpSpPr>
        <a:xfrm>
          <a:off x="0" y="0"/>
          <a:ext cx="0" cy="0"/>
          <a:chOff x="0" y="0"/>
          <a:chExt cx="0" cy="0"/>
        </a:xfrm>
      </p:grpSpPr>
      <p:sp>
        <p:nvSpPr>
          <p:cNvPr id="6" name="Tijdelijke aanduiding voor inhoud 5">
            <a:extLst>
              <a:ext uri="{FF2B5EF4-FFF2-40B4-BE49-F238E27FC236}">
                <a16:creationId xmlns:a16="http://schemas.microsoft.com/office/drawing/2014/main" id="{41F2FB2E-4D74-6F28-A3E1-813E9B74614A}"/>
              </a:ext>
            </a:extLst>
          </p:cNvPr>
          <p:cNvSpPr>
            <a:spLocks noGrp="1"/>
          </p:cNvSpPr>
          <p:nvPr>
            <p:ph idx="1"/>
          </p:nvPr>
        </p:nvSpPr>
        <p:spPr>
          <a:xfrm>
            <a:off x="470866" y="2478514"/>
            <a:ext cx="5064172" cy="3640184"/>
          </a:xfrm>
        </p:spPr>
        <p:txBody>
          <a:bodyPr>
            <a:normAutofit fontScale="85000" lnSpcReduction="20000"/>
          </a:bodyPr>
          <a:lstStyle/>
          <a:p>
            <a:r>
              <a:rPr lang="nl-BE" sz="3000" b="1" dirty="0">
                <a:solidFill>
                  <a:srgbClr val="0070C0"/>
                </a:solidFill>
              </a:rPr>
              <a:t>Voorbeeld 3</a:t>
            </a:r>
          </a:p>
          <a:p>
            <a:pPr lvl="1"/>
            <a:r>
              <a:rPr lang="nl-BE" dirty="0">
                <a:solidFill>
                  <a:srgbClr val="00B050"/>
                </a:solidFill>
              </a:rPr>
              <a:t>Nieuwsfragment</a:t>
            </a:r>
            <a:r>
              <a:rPr lang="nl-BE" dirty="0"/>
              <a:t> over energieprijzen</a:t>
            </a:r>
          </a:p>
          <a:p>
            <a:pPr lvl="1"/>
            <a:r>
              <a:rPr lang="nl-BE" dirty="0"/>
              <a:t>Vragen: </a:t>
            </a:r>
          </a:p>
          <a:p>
            <a:pPr lvl="2"/>
            <a:r>
              <a:rPr lang="nl-BE" dirty="0"/>
              <a:t>Wat betekent de titel?</a:t>
            </a:r>
          </a:p>
          <a:p>
            <a:pPr lvl="2"/>
            <a:r>
              <a:rPr lang="nl-BE" dirty="0"/>
              <a:t>Waarom zouden de prijzen gestegen zijn?</a:t>
            </a:r>
          </a:p>
          <a:p>
            <a:pPr lvl="1"/>
            <a:r>
              <a:rPr lang="nl-BE" dirty="0"/>
              <a:t>Tip:</a:t>
            </a:r>
          </a:p>
          <a:p>
            <a:pPr lvl="2"/>
            <a:r>
              <a:rPr lang="nl-BE" dirty="0"/>
              <a:t>Leerlingen noteren zo weinig mogelijk tijdens video</a:t>
            </a:r>
          </a:p>
          <a:p>
            <a:pPr lvl="2"/>
            <a:r>
              <a:rPr lang="nl-BE" dirty="0"/>
              <a:t>Toon video in stukken</a:t>
            </a:r>
          </a:p>
          <a:p>
            <a:pPr lvl="2"/>
            <a:r>
              <a:rPr lang="nl-BE" dirty="0"/>
              <a:t>Als remediëring, </a:t>
            </a:r>
            <a:r>
              <a:rPr lang="nl-BE" dirty="0" err="1"/>
              <a:t>voorberdiding</a:t>
            </a:r>
            <a:r>
              <a:rPr lang="nl-BE" dirty="0"/>
              <a:t> …: gebruik bijvoorbeeld </a:t>
            </a:r>
            <a:r>
              <a:rPr lang="nl-BE" i="1" dirty="0">
                <a:solidFill>
                  <a:srgbClr val="00B050"/>
                </a:solidFill>
              </a:rPr>
              <a:t>Edpuzzle</a:t>
            </a:r>
            <a:r>
              <a:rPr lang="nl-BE" i="1" dirty="0"/>
              <a:t> </a:t>
            </a:r>
            <a:r>
              <a:rPr lang="nl-BE" dirty="0"/>
              <a:t>of</a:t>
            </a:r>
            <a:r>
              <a:rPr lang="nl-BE" i="1" dirty="0"/>
              <a:t> </a:t>
            </a:r>
            <a:r>
              <a:rPr lang="nl-BE" i="1" dirty="0">
                <a:solidFill>
                  <a:srgbClr val="00B050"/>
                </a:solidFill>
              </a:rPr>
              <a:t>Stream</a:t>
            </a:r>
            <a:r>
              <a:rPr lang="nl-BE" dirty="0"/>
              <a:t> (Office 365) om tussentijds vragen te stellen bij video.</a:t>
            </a:r>
          </a:p>
        </p:txBody>
      </p:sp>
      <p:pic>
        <p:nvPicPr>
          <p:cNvPr id="4" name="Afbeelding 3">
            <a:hlinkClick r:id="rId3"/>
            <a:extLst>
              <a:ext uri="{FF2B5EF4-FFF2-40B4-BE49-F238E27FC236}">
                <a16:creationId xmlns:a16="http://schemas.microsoft.com/office/drawing/2014/main" id="{640F8822-B41E-E70D-BE96-741C70C4C617}"/>
              </a:ext>
            </a:extLst>
          </p:cNvPr>
          <p:cNvPicPr>
            <a:picLocks noChangeAspect="1"/>
          </p:cNvPicPr>
          <p:nvPr/>
        </p:nvPicPr>
        <p:blipFill>
          <a:blip r:embed="rId4"/>
          <a:stretch>
            <a:fillRect/>
          </a:stretch>
        </p:blipFill>
        <p:spPr>
          <a:xfrm>
            <a:off x="6096000" y="1167596"/>
            <a:ext cx="5545784" cy="3640184"/>
          </a:xfrm>
          <a:prstGeom prst="rect">
            <a:avLst/>
          </a:prstGeom>
          <a:ln>
            <a:solidFill>
              <a:schemeClr val="tx1">
                <a:lumMod val="75000"/>
                <a:lumOff val="25000"/>
              </a:schemeClr>
            </a:solidFill>
          </a:ln>
        </p:spPr>
      </p:pic>
      <p:pic>
        <p:nvPicPr>
          <p:cNvPr id="2" name="Afbeelding 1">
            <a:extLst>
              <a:ext uri="{FF2B5EF4-FFF2-40B4-BE49-F238E27FC236}">
                <a16:creationId xmlns:a16="http://schemas.microsoft.com/office/drawing/2014/main" id="{F1508B3E-CFFE-8376-7770-15C4E4FF0336}"/>
              </a:ext>
            </a:extLst>
          </p:cNvPr>
          <p:cNvPicPr>
            <a:picLocks noChangeAspect="1"/>
          </p:cNvPicPr>
          <p:nvPr/>
        </p:nvPicPr>
        <p:blipFill>
          <a:blip r:embed="rId5"/>
          <a:stretch>
            <a:fillRect/>
          </a:stretch>
        </p:blipFill>
        <p:spPr>
          <a:xfrm>
            <a:off x="0" y="0"/>
            <a:ext cx="3241040" cy="1669627"/>
          </a:xfrm>
          <a:prstGeom prst="rect">
            <a:avLst/>
          </a:prstGeom>
        </p:spPr>
      </p:pic>
    </p:spTree>
    <p:extLst>
      <p:ext uri="{BB962C8B-B14F-4D97-AF65-F5344CB8AC3E}">
        <p14:creationId xmlns:p14="http://schemas.microsoft.com/office/powerpoint/2010/main" val="9261884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6D76BC-4176-03EB-734A-DF0B55C9F8FB}"/>
            </a:ext>
          </a:extLst>
        </p:cNvPr>
        <p:cNvGrpSpPr/>
        <p:nvPr/>
      </p:nvGrpSpPr>
      <p:grpSpPr>
        <a:xfrm>
          <a:off x="0" y="0"/>
          <a:ext cx="0" cy="0"/>
          <a:chOff x="0" y="0"/>
          <a:chExt cx="0" cy="0"/>
        </a:xfrm>
      </p:grpSpPr>
      <p:sp>
        <p:nvSpPr>
          <p:cNvPr id="6" name="Tijdelijke aanduiding voor inhoud 5">
            <a:extLst>
              <a:ext uri="{FF2B5EF4-FFF2-40B4-BE49-F238E27FC236}">
                <a16:creationId xmlns:a16="http://schemas.microsoft.com/office/drawing/2014/main" id="{1469BAD5-7966-A007-D049-BC7CAC57DBE9}"/>
              </a:ext>
            </a:extLst>
          </p:cNvPr>
          <p:cNvSpPr>
            <a:spLocks noGrp="1"/>
          </p:cNvSpPr>
          <p:nvPr>
            <p:ph idx="1"/>
          </p:nvPr>
        </p:nvSpPr>
        <p:spPr>
          <a:xfrm>
            <a:off x="484302" y="2476160"/>
            <a:ext cx="4865914" cy="3823785"/>
          </a:xfrm>
        </p:spPr>
        <p:txBody>
          <a:bodyPr>
            <a:normAutofit lnSpcReduction="10000"/>
          </a:bodyPr>
          <a:lstStyle/>
          <a:p>
            <a:r>
              <a:rPr lang="nl-BE" sz="2600" b="1" dirty="0">
                <a:solidFill>
                  <a:srgbClr val="0070C0"/>
                </a:solidFill>
              </a:rPr>
              <a:t>Voorbeeld 4</a:t>
            </a:r>
          </a:p>
          <a:p>
            <a:pPr lvl="1"/>
            <a:r>
              <a:rPr lang="nl-BE" dirty="0">
                <a:solidFill>
                  <a:srgbClr val="00B050"/>
                </a:solidFill>
              </a:rPr>
              <a:t>Cartoon</a:t>
            </a:r>
            <a:r>
              <a:rPr lang="nl-BE" dirty="0"/>
              <a:t> (over dure benzine / importtarieven)</a:t>
            </a:r>
          </a:p>
          <a:p>
            <a:pPr lvl="1"/>
            <a:r>
              <a:rPr lang="nl-BE" dirty="0"/>
              <a:t>Vragen: </a:t>
            </a:r>
          </a:p>
          <a:p>
            <a:pPr lvl="2"/>
            <a:r>
              <a:rPr lang="nl-BE" dirty="0"/>
              <a:t>Wat zie je op deze cartoon?</a:t>
            </a:r>
          </a:p>
          <a:p>
            <a:pPr lvl="2"/>
            <a:r>
              <a:rPr lang="nl-BE" dirty="0"/>
              <a:t>Wat zou de oorzaak kunnen zijn?</a:t>
            </a:r>
          </a:p>
          <a:p>
            <a:pPr lvl="2"/>
            <a:r>
              <a:rPr lang="nl-BE" dirty="0"/>
              <a:t>Welke gevolgen zou dit kunnen hebben?</a:t>
            </a:r>
          </a:p>
          <a:p>
            <a:pPr lvl="1"/>
            <a:r>
              <a:rPr lang="nl-BE" dirty="0"/>
              <a:t>Tip: </a:t>
            </a:r>
          </a:p>
          <a:p>
            <a:pPr lvl="2"/>
            <a:r>
              <a:rPr lang="nl-BE" dirty="0"/>
              <a:t>gebruik AI om cartoons te maken </a:t>
            </a:r>
          </a:p>
          <a:p>
            <a:pPr lvl="1"/>
            <a:endParaRPr lang="nl-BE" dirty="0"/>
          </a:p>
          <a:p>
            <a:pPr lvl="1"/>
            <a:endParaRPr lang="nl-BE" dirty="0"/>
          </a:p>
          <a:p>
            <a:pPr lvl="1"/>
            <a:endParaRPr lang="nl-BE" dirty="0"/>
          </a:p>
        </p:txBody>
      </p:sp>
      <p:pic>
        <p:nvPicPr>
          <p:cNvPr id="7" name="Afbeelding 6">
            <a:hlinkClick r:id="rId3"/>
            <a:extLst>
              <a:ext uri="{FF2B5EF4-FFF2-40B4-BE49-F238E27FC236}">
                <a16:creationId xmlns:a16="http://schemas.microsoft.com/office/drawing/2014/main" id="{AFDD7021-F323-94CC-604E-EFD61CBB54C3}"/>
              </a:ext>
            </a:extLst>
          </p:cNvPr>
          <p:cNvPicPr>
            <a:picLocks noChangeAspect="1"/>
          </p:cNvPicPr>
          <p:nvPr/>
        </p:nvPicPr>
        <p:blipFill>
          <a:blip r:embed="rId4"/>
          <a:stretch>
            <a:fillRect/>
          </a:stretch>
        </p:blipFill>
        <p:spPr>
          <a:xfrm>
            <a:off x="5582670" y="-61018"/>
            <a:ext cx="4865914" cy="3169910"/>
          </a:xfrm>
          <a:prstGeom prst="rect">
            <a:avLst/>
          </a:prstGeom>
        </p:spPr>
      </p:pic>
      <p:pic>
        <p:nvPicPr>
          <p:cNvPr id="9" name="Afbeelding 8">
            <a:extLst>
              <a:ext uri="{FF2B5EF4-FFF2-40B4-BE49-F238E27FC236}">
                <a16:creationId xmlns:a16="http://schemas.microsoft.com/office/drawing/2014/main" id="{90729AD0-8F86-B226-B01E-8FE9C646FD10}"/>
              </a:ext>
            </a:extLst>
          </p:cNvPr>
          <p:cNvPicPr>
            <a:picLocks noChangeAspect="1"/>
          </p:cNvPicPr>
          <p:nvPr/>
        </p:nvPicPr>
        <p:blipFill>
          <a:blip r:embed="rId5"/>
          <a:stretch>
            <a:fillRect/>
          </a:stretch>
        </p:blipFill>
        <p:spPr>
          <a:xfrm>
            <a:off x="8071870" y="2649661"/>
            <a:ext cx="3461656" cy="2770312"/>
          </a:xfrm>
          <a:prstGeom prst="rect">
            <a:avLst/>
          </a:prstGeom>
        </p:spPr>
      </p:pic>
      <p:pic>
        <p:nvPicPr>
          <p:cNvPr id="5" name="Picture 2" descr="Trump tariffs cartoons - Newsday">
            <a:hlinkClick r:id="rId6"/>
            <a:extLst>
              <a:ext uri="{FF2B5EF4-FFF2-40B4-BE49-F238E27FC236}">
                <a16:creationId xmlns:a16="http://schemas.microsoft.com/office/drawing/2014/main" id="{883CE15A-E65C-3FEB-2310-93AEF16FB33C}"/>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44249" y="4388053"/>
            <a:ext cx="2842856" cy="2063840"/>
          </a:xfrm>
          <a:prstGeom prst="rect">
            <a:avLst/>
          </a:prstGeom>
          <a:noFill/>
          <a:extLst>
            <a:ext uri="{909E8E84-426E-40DD-AFC4-6F175D3DCCD1}">
              <a14:hiddenFill xmlns:a14="http://schemas.microsoft.com/office/drawing/2010/main">
                <a:solidFill>
                  <a:srgbClr val="FFFFFF"/>
                </a:solidFill>
              </a14:hiddenFill>
            </a:ext>
          </a:extLst>
        </p:spPr>
      </p:pic>
      <p:pic>
        <p:nvPicPr>
          <p:cNvPr id="2" name="Afbeelding 1">
            <a:extLst>
              <a:ext uri="{FF2B5EF4-FFF2-40B4-BE49-F238E27FC236}">
                <a16:creationId xmlns:a16="http://schemas.microsoft.com/office/drawing/2014/main" id="{5D810ACA-A531-1651-28DB-1793AF57309A}"/>
              </a:ext>
            </a:extLst>
          </p:cNvPr>
          <p:cNvPicPr>
            <a:picLocks noChangeAspect="1"/>
          </p:cNvPicPr>
          <p:nvPr/>
        </p:nvPicPr>
        <p:blipFill>
          <a:blip r:embed="rId8"/>
          <a:stretch>
            <a:fillRect/>
          </a:stretch>
        </p:blipFill>
        <p:spPr>
          <a:xfrm>
            <a:off x="0" y="0"/>
            <a:ext cx="3241040" cy="1669627"/>
          </a:xfrm>
          <a:prstGeom prst="rect">
            <a:avLst/>
          </a:prstGeom>
        </p:spPr>
      </p:pic>
      <p:pic>
        <p:nvPicPr>
          <p:cNvPr id="3" name="Afbeelding 2">
            <a:hlinkClick r:id="rId9" action="ppaction://hlinksldjump"/>
            <a:extLst>
              <a:ext uri="{FF2B5EF4-FFF2-40B4-BE49-F238E27FC236}">
                <a16:creationId xmlns:a16="http://schemas.microsoft.com/office/drawing/2014/main" id="{2A4B9A35-F771-4814-4478-3A729029FD4C}"/>
              </a:ext>
            </a:extLst>
          </p:cNvPr>
          <p:cNvPicPr>
            <a:picLocks noChangeAspect="1"/>
          </p:cNvPicPr>
          <p:nvPr/>
        </p:nvPicPr>
        <p:blipFill>
          <a:blip r:embed="rId10">
            <a:extLst>
              <a:ext uri="{28A0092B-C50C-407E-A947-70E740481C1C}">
                <a14:useLocalDpi xmlns:a14="http://schemas.microsoft.com/office/drawing/2010/main" val="0"/>
              </a:ext>
              <a:ext uri="{837473B0-CC2E-450A-ABE3-18F120FF3D39}">
                <a1611:picAttrSrcUrl xmlns:a1611="http://schemas.microsoft.com/office/drawing/2016/11/main" r:id="rId11"/>
              </a:ext>
            </a:extLst>
          </a:blip>
          <a:stretch>
            <a:fillRect/>
          </a:stretch>
        </p:blipFill>
        <p:spPr>
          <a:xfrm flipV="1">
            <a:off x="10925206" y="5393924"/>
            <a:ext cx="702197" cy="361339"/>
          </a:xfrm>
          <a:prstGeom prst="rect">
            <a:avLst/>
          </a:prstGeom>
        </p:spPr>
      </p:pic>
    </p:spTree>
    <p:extLst>
      <p:ext uri="{BB962C8B-B14F-4D97-AF65-F5344CB8AC3E}">
        <p14:creationId xmlns:p14="http://schemas.microsoft.com/office/powerpoint/2010/main" val="496945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120538-8955-ADC7-63E1-BDCBE2608D27}"/>
            </a:ext>
          </a:extLst>
        </p:cNvPr>
        <p:cNvGrpSpPr/>
        <p:nvPr/>
      </p:nvGrpSpPr>
      <p:grpSpPr>
        <a:xfrm>
          <a:off x="0" y="0"/>
          <a:ext cx="0" cy="0"/>
          <a:chOff x="0" y="0"/>
          <a:chExt cx="0" cy="0"/>
        </a:xfrm>
      </p:grpSpPr>
      <p:sp>
        <p:nvSpPr>
          <p:cNvPr id="2" name="Tijdelijke aanduiding voor inhoud 5">
            <a:extLst>
              <a:ext uri="{FF2B5EF4-FFF2-40B4-BE49-F238E27FC236}">
                <a16:creationId xmlns:a16="http://schemas.microsoft.com/office/drawing/2014/main" id="{D7A74FC1-6970-758F-E467-450277FE87A2}"/>
              </a:ext>
            </a:extLst>
          </p:cNvPr>
          <p:cNvSpPr txBox="1">
            <a:spLocks/>
          </p:cNvSpPr>
          <p:nvPr/>
        </p:nvSpPr>
        <p:spPr>
          <a:xfrm>
            <a:off x="3494315" y="559285"/>
            <a:ext cx="7620000" cy="2869716"/>
          </a:xfrm>
          <a:prstGeom prst="rect">
            <a:avLst/>
          </a:prstGeom>
        </p:spPr>
        <p:txBody>
          <a:bodyPr vert="horz" lIns="91440" tIns="45720" rIns="91440" bIns="45720" rtlCol="0">
            <a:normAutofit fontScale="6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nl-BE" sz="6400" b="1" dirty="0">
                <a:solidFill>
                  <a:srgbClr val="0070C0"/>
                </a:solidFill>
              </a:rPr>
              <a:t>Voorbeeld 5: krachtige insteek</a:t>
            </a:r>
          </a:p>
          <a:p>
            <a:pPr marL="0" indent="0">
              <a:buNone/>
            </a:pPr>
            <a:endParaRPr lang="nl-BE" sz="6400" b="1" dirty="0">
              <a:solidFill>
                <a:srgbClr val="0070C0"/>
              </a:solidFill>
            </a:endParaRPr>
          </a:p>
          <a:p>
            <a:pPr marL="0" indent="0">
              <a:buNone/>
            </a:pPr>
            <a:r>
              <a:rPr lang="nl-BE" sz="3800" dirty="0"/>
              <a:t>Motivatiefase: krachtige uitspraken op sociale media, krantenkoppen, fragmenten uit nieuws, foto …</a:t>
            </a:r>
          </a:p>
          <a:p>
            <a:pPr marL="0" indent="0">
              <a:buNone/>
            </a:pPr>
            <a:endParaRPr lang="nl-BE" sz="3800" dirty="0"/>
          </a:p>
          <a:p>
            <a:pPr marL="0" indent="0">
              <a:buNone/>
            </a:pPr>
            <a:r>
              <a:rPr lang="nl-BE" sz="3800" dirty="0"/>
              <a:t>Leerlingen beschrijven wat ze zien, voelen, hoe dit betrekking heeft op hun leefwereld</a:t>
            </a:r>
          </a:p>
          <a:p>
            <a:pPr marL="0" indent="0">
              <a:buNone/>
            </a:pPr>
            <a:endParaRPr lang="nl-BE" sz="5100" dirty="0"/>
          </a:p>
          <a:p>
            <a:pPr marL="457200" lvl="1" indent="0">
              <a:buFont typeface="Arial" panose="020B0604020202020204" pitchFamily="34" charset="0"/>
              <a:buNone/>
            </a:pPr>
            <a:endParaRPr lang="nl-BE" sz="4400" dirty="0"/>
          </a:p>
        </p:txBody>
      </p:sp>
      <p:pic>
        <p:nvPicPr>
          <p:cNvPr id="4" name="Afbeelding 3">
            <a:extLst>
              <a:ext uri="{FF2B5EF4-FFF2-40B4-BE49-F238E27FC236}">
                <a16:creationId xmlns:a16="http://schemas.microsoft.com/office/drawing/2014/main" id="{1A0FA22D-4A07-A140-A6C2-4F7231A999F4}"/>
              </a:ext>
            </a:extLst>
          </p:cNvPr>
          <p:cNvPicPr>
            <a:picLocks noChangeAspect="1"/>
          </p:cNvPicPr>
          <p:nvPr/>
        </p:nvPicPr>
        <p:blipFill>
          <a:blip r:embed="rId3"/>
          <a:stretch>
            <a:fillRect/>
          </a:stretch>
        </p:blipFill>
        <p:spPr>
          <a:xfrm>
            <a:off x="0" y="0"/>
            <a:ext cx="3241040" cy="1669627"/>
          </a:xfrm>
          <a:prstGeom prst="rect">
            <a:avLst/>
          </a:prstGeom>
        </p:spPr>
      </p:pic>
      <p:pic>
        <p:nvPicPr>
          <p:cNvPr id="3074" name="Picture 2" descr="Robot gaat een oudere niet naar het toilet brengen' | ZorgSaamWonen">
            <a:hlinkClick r:id="rId4"/>
            <a:extLst>
              <a:ext uri="{FF2B5EF4-FFF2-40B4-BE49-F238E27FC236}">
                <a16:creationId xmlns:a16="http://schemas.microsoft.com/office/drawing/2014/main" id="{0CA1E544-7437-543D-FABB-62F35FD494D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37608" y="4663158"/>
            <a:ext cx="2784021" cy="1765069"/>
          </a:xfrm>
          <a:prstGeom prst="rect">
            <a:avLst/>
          </a:prstGeom>
          <a:noFill/>
          <a:extLst>
            <a:ext uri="{909E8E84-426E-40DD-AFC4-6F175D3DCCD1}">
              <a14:hiddenFill xmlns:a14="http://schemas.microsoft.com/office/drawing/2010/main">
                <a:solidFill>
                  <a:srgbClr val="FFFFFF"/>
                </a:solidFill>
              </a14:hiddenFill>
            </a:ext>
          </a:extLst>
        </p:spPr>
      </p:pic>
      <p:sp>
        <p:nvSpPr>
          <p:cNvPr id="5" name="Tekstvak 4">
            <a:extLst>
              <a:ext uri="{FF2B5EF4-FFF2-40B4-BE49-F238E27FC236}">
                <a16:creationId xmlns:a16="http://schemas.microsoft.com/office/drawing/2014/main" id="{51CBCA55-C3A5-C8D4-AB19-900719BA92B3}"/>
              </a:ext>
            </a:extLst>
          </p:cNvPr>
          <p:cNvSpPr txBox="1"/>
          <p:nvPr/>
        </p:nvSpPr>
        <p:spPr>
          <a:xfrm>
            <a:off x="1028699" y="3429000"/>
            <a:ext cx="10134601" cy="1938992"/>
          </a:xfrm>
          <a:prstGeom prst="rect">
            <a:avLst/>
          </a:prstGeom>
          <a:noFill/>
        </p:spPr>
        <p:txBody>
          <a:bodyPr wrap="square" rtlCol="0">
            <a:spAutoFit/>
          </a:bodyPr>
          <a:lstStyle/>
          <a:p>
            <a:r>
              <a:rPr lang="nl-BE" sz="2400" dirty="0"/>
              <a:t>Voorbeelden: </a:t>
            </a:r>
          </a:p>
          <a:p>
            <a:r>
              <a:rPr lang="nl-BE" sz="2400" dirty="0"/>
              <a:t>        </a:t>
            </a:r>
            <a:r>
              <a:rPr lang="nl-BE" sz="2400" dirty="0">
                <a:solidFill>
                  <a:srgbClr val="00B050"/>
                </a:solidFill>
              </a:rPr>
              <a:t>foto</a:t>
            </a:r>
            <a:r>
              <a:rPr lang="nl-BE" sz="2400" dirty="0"/>
              <a:t> (maatschappelijke trends)            </a:t>
            </a:r>
            <a:r>
              <a:rPr lang="nl-BE" sz="2400" dirty="0">
                <a:solidFill>
                  <a:srgbClr val="00B050"/>
                </a:solidFill>
              </a:rPr>
              <a:t>krantenkop</a:t>
            </a:r>
            <a:r>
              <a:rPr lang="nl-BE" sz="2400" dirty="0"/>
              <a:t> (sociale zekerheid)</a:t>
            </a:r>
          </a:p>
          <a:p>
            <a:pPr marL="5291138" lvl="8"/>
            <a:endParaRPr lang="nl-NL" dirty="0">
              <a:hlinkClick r:id="rId6"/>
            </a:endParaRPr>
          </a:p>
          <a:p>
            <a:pPr marL="5291138" lvl="8"/>
            <a:r>
              <a:rPr lang="nl-NL" dirty="0">
                <a:hlinkClick r:id="rId6"/>
              </a:rPr>
              <a:t>Steeds strengere voorwaarden leefloon duwen meer mensen in armoede</a:t>
            </a:r>
            <a:endParaRPr lang="nl-NL" dirty="0"/>
          </a:p>
          <a:p>
            <a:endParaRPr lang="nl-BE" dirty="0"/>
          </a:p>
        </p:txBody>
      </p:sp>
    </p:spTree>
    <p:extLst>
      <p:ext uri="{BB962C8B-B14F-4D97-AF65-F5344CB8AC3E}">
        <p14:creationId xmlns:p14="http://schemas.microsoft.com/office/powerpoint/2010/main" val="34178870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88B0EB-F573-09B0-31BC-1D8A857749E3}"/>
            </a:ext>
          </a:extLst>
        </p:cNvPr>
        <p:cNvGrpSpPr/>
        <p:nvPr/>
      </p:nvGrpSpPr>
      <p:grpSpPr>
        <a:xfrm>
          <a:off x="0" y="0"/>
          <a:ext cx="0" cy="0"/>
          <a:chOff x="0" y="0"/>
          <a:chExt cx="0" cy="0"/>
        </a:xfrm>
      </p:grpSpPr>
      <p:sp>
        <p:nvSpPr>
          <p:cNvPr id="8" name="Tijdelijke aanduiding voor inhoud 7">
            <a:extLst>
              <a:ext uri="{FF2B5EF4-FFF2-40B4-BE49-F238E27FC236}">
                <a16:creationId xmlns:a16="http://schemas.microsoft.com/office/drawing/2014/main" id="{D1546856-229D-72D2-B966-744826203B3C}"/>
              </a:ext>
            </a:extLst>
          </p:cNvPr>
          <p:cNvSpPr>
            <a:spLocks noGrp="1"/>
          </p:cNvSpPr>
          <p:nvPr>
            <p:ph idx="1"/>
          </p:nvPr>
        </p:nvSpPr>
        <p:spPr>
          <a:xfrm>
            <a:off x="838200" y="2797629"/>
            <a:ext cx="10515600" cy="3379334"/>
          </a:xfrm>
        </p:spPr>
        <p:txBody>
          <a:bodyPr>
            <a:normAutofit fontScale="85000" lnSpcReduction="20000"/>
          </a:bodyPr>
          <a:lstStyle/>
          <a:p>
            <a:r>
              <a:rPr lang="nl-BE" dirty="0">
                <a:solidFill>
                  <a:srgbClr val="0070C0"/>
                </a:solidFill>
              </a:rPr>
              <a:t>Theoretisch kader</a:t>
            </a:r>
          </a:p>
          <a:p>
            <a:pPr lvl="1">
              <a:lnSpc>
                <a:spcPct val="150000"/>
              </a:lnSpc>
            </a:pPr>
            <a:r>
              <a:rPr lang="nl-NL" sz="2000" dirty="0"/>
              <a:t>Gebruik actualiteit niet als “los extraatje”, maar </a:t>
            </a:r>
            <a:r>
              <a:rPr lang="nl-NL" sz="2000" dirty="0">
                <a:solidFill>
                  <a:srgbClr val="0070C0"/>
                </a:solidFill>
              </a:rPr>
              <a:t>integreer</a:t>
            </a:r>
            <a:r>
              <a:rPr lang="nl-NL" sz="2000" dirty="0"/>
              <a:t> het expliciet in je lesdoel.</a:t>
            </a:r>
          </a:p>
          <a:p>
            <a:pPr lvl="2">
              <a:lnSpc>
                <a:spcPct val="150000"/>
              </a:lnSpc>
            </a:pPr>
            <a:r>
              <a:rPr lang="nl-NL" sz="1900" dirty="0"/>
              <a:t>Expliciteer die doelen bij je leerlingen</a:t>
            </a:r>
          </a:p>
          <a:p>
            <a:pPr lvl="1">
              <a:lnSpc>
                <a:spcPct val="150000"/>
              </a:lnSpc>
            </a:pPr>
            <a:r>
              <a:rPr lang="nl-NL" sz="2000" dirty="0"/>
              <a:t>Gebruik de actua als </a:t>
            </a:r>
            <a:r>
              <a:rPr lang="nl-NL" sz="2000" dirty="0">
                <a:solidFill>
                  <a:srgbClr val="0070C0"/>
                </a:solidFill>
              </a:rPr>
              <a:t>rode draad </a:t>
            </a:r>
            <a:r>
              <a:rPr lang="nl-NL" sz="2000" dirty="0"/>
              <a:t>in je les. (bv. entry-ticket </a:t>
            </a:r>
            <a:r>
              <a:rPr lang="nl-NL" sz="2000" dirty="0">
                <a:sym typeface="Wingdings" panose="05000000000000000000" pitchFamily="2" charset="2"/>
              </a:rPr>
              <a:t> exit-ticket)</a:t>
            </a:r>
            <a:endParaRPr lang="nl-NL" sz="2000" dirty="0"/>
          </a:p>
          <a:p>
            <a:pPr lvl="1">
              <a:lnSpc>
                <a:spcPct val="150000"/>
              </a:lnSpc>
            </a:pPr>
            <a:r>
              <a:rPr lang="nl-NL" sz="2000" dirty="0"/>
              <a:t>Zorg dat de actua een </a:t>
            </a:r>
            <a:r>
              <a:rPr lang="nl-NL" sz="2000" dirty="0">
                <a:solidFill>
                  <a:srgbClr val="0070C0"/>
                </a:solidFill>
              </a:rPr>
              <a:t>uitdaging</a:t>
            </a:r>
            <a:r>
              <a:rPr lang="nl-NL" sz="2000" dirty="0"/>
              <a:t> inhoudt voor elke leerling (differentieer).</a:t>
            </a:r>
          </a:p>
          <a:p>
            <a:pPr lvl="1">
              <a:lnSpc>
                <a:spcPct val="150000"/>
              </a:lnSpc>
            </a:pPr>
            <a:r>
              <a:rPr lang="nl-NL" sz="2000" dirty="0"/>
              <a:t>Geef een </a:t>
            </a:r>
            <a:r>
              <a:rPr lang="nl-NL" sz="2000" dirty="0">
                <a:solidFill>
                  <a:srgbClr val="0070C0"/>
                </a:solidFill>
              </a:rPr>
              <a:t>duidelijke instructie </a:t>
            </a:r>
            <a:r>
              <a:rPr lang="nl-NL" sz="2000" dirty="0"/>
              <a:t>wat je verwacht van de leerlingen.</a:t>
            </a:r>
          </a:p>
          <a:p>
            <a:pPr lvl="2">
              <a:lnSpc>
                <a:spcPct val="120000"/>
              </a:lnSpc>
            </a:pPr>
            <a:r>
              <a:rPr lang="nl-NL" sz="1900" dirty="0"/>
              <a:t>Moeten ze mindmap maken of een samenvatting?</a:t>
            </a:r>
          </a:p>
          <a:p>
            <a:pPr lvl="2">
              <a:lnSpc>
                <a:spcPct val="120000"/>
              </a:lnSpc>
            </a:pPr>
            <a:r>
              <a:rPr lang="nl-NL" sz="1900" dirty="0"/>
              <a:t>Hoeveel ‘moeilijke’ woorden moeten ze verklaren?</a:t>
            </a:r>
          </a:p>
          <a:p>
            <a:pPr lvl="2">
              <a:lnSpc>
                <a:spcPct val="120000"/>
              </a:lnSpc>
            </a:pPr>
            <a:r>
              <a:rPr lang="nl-NL" sz="1900" dirty="0"/>
              <a:t>…</a:t>
            </a:r>
            <a:endParaRPr lang="nl-BE" sz="1900" dirty="0"/>
          </a:p>
          <a:p>
            <a:pPr marL="0" indent="0">
              <a:buNone/>
            </a:pPr>
            <a:endParaRPr lang="nl-BE" sz="2200" dirty="0"/>
          </a:p>
        </p:txBody>
      </p:sp>
      <p:pic>
        <p:nvPicPr>
          <p:cNvPr id="6" name="Afbeelding 5">
            <a:extLst>
              <a:ext uri="{FF2B5EF4-FFF2-40B4-BE49-F238E27FC236}">
                <a16:creationId xmlns:a16="http://schemas.microsoft.com/office/drawing/2014/main" id="{A354355E-D941-E9AC-4090-3E0E853B668D}"/>
              </a:ext>
            </a:extLst>
          </p:cNvPr>
          <p:cNvPicPr>
            <a:picLocks noChangeAspect="1"/>
          </p:cNvPicPr>
          <p:nvPr/>
        </p:nvPicPr>
        <p:blipFill>
          <a:blip r:embed="rId2"/>
          <a:stretch>
            <a:fillRect/>
          </a:stretch>
        </p:blipFill>
        <p:spPr>
          <a:xfrm>
            <a:off x="0" y="0"/>
            <a:ext cx="9621593" cy="2133898"/>
          </a:xfrm>
          <a:prstGeom prst="rect">
            <a:avLst/>
          </a:prstGeom>
        </p:spPr>
      </p:pic>
    </p:spTree>
    <p:extLst>
      <p:ext uri="{BB962C8B-B14F-4D97-AF65-F5344CB8AC3E}">
        <p14:creationId xmlns:p14="http://schemas.microsoft.com/office/powerpoint/2010/main" val="31800304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7B25FD-E8F2-E43C-D36A-CD04DF338546}"/>
            </a:ext>
          </a:extLst>
        </p:cNvPr>
        <p:cNvGrpSpPr/>
        <p:nvPr/>
      </p:nvGrpSpPr>
      <p:grpSpPr>
        <a:xfrm>
          <a:off x="0" y="0"/>
          <a:ext cx="0" cy="0"/>
          <a:chOff x="0" y="0"/>
          <a:chExt cx="0" cy="0"/>
        </a:xfrm>
      </p:grpSpPr>
      <p:sp>
        <p:nvSpPr>
          <p:cNvPr id="8" name="Tijdelijke aanduiding voor inhoud 7">
            <a:extLst>
              <a:ext uri="{FF2B5EF4-FFF2-40B4-BE49-F238E27FC236}">
                <a16:creationId xmlns:a16="http://schemas.microsoft.com/office/drawing/2014/main" id="{C28826AF-DC58-18A5-4F6A-4577799B77ED}"/>
              </a:ext>
            </a:extLst>
          </p:cNvPr>
          <p:cNvSpPr>
            <a:spLocks noGrp="1"/>
          </p:cNvSpPr>
          <p:nvPr>
            <p:ph idx="1"/>
          </p:nvPr>
        </p:nvSpPr>
        <p:spPr>
          <a:xfrm>
            <a:off x="576944" y="2797629"/>
            <a:ext cx="9470570" cy="3379334"/>
          </a:xfrm>
        </p:spPr>
        <p:txBody>
          <a:bodyPr>
            <a:normAutofit fontScale="85000" lnSpcReduction="20000"/>
          </a:bodyPr>
          <a:lstStyle/>
          <a:p>
            <a:r>
              <a:rPr lang="nl-BE" dirty="0">
                <a:solidFill>
                  <a:srgbClr val="0070C0"/>
                </a:solidFill>
              </a:rPr>
              <a:t>Voorbeeld: de arbeidsmarkt</a:t>
            </a:r>
          </a:p>
          <a:p>
            <a:pPr marL="0" indent="0">
              <a:buNone/>
            </a:pPr>
            <a:endParaRPr lang="nl-BE" dirty="0"/>
          </a:p>
          <a:p>
            <a:pPr lvl="1"/>
            <a:r>
              <a:rPr lang="nl-BE" dirty="0"/>
              <a:t>Start eventueel met </a:t>
            </a:r>
            <a:r>
              <a:rPr lang="nl-BE" dirty="0">
                <a:solidFill>
                  <a:srgbClr val="00B050"/>
                </a:solidFill>
              </a:rPr>
              <a:t>krantenkop</a:t>
            </a:r>
          </a:p>
          <a:p>
            <a:pPr lvl="1"/>
            <a:endParaRPr lang="nl-BE" dirty="0"/>
          </a:p>
          <a:p>
            <a:pPr lvl="1"/>
            <a:endParaRPr lang="nl-BE" dirty="0"/>
          </a:p>
          <a:p>
            <a:pPr lvl="1"/>
            <a:endParaRPr lang="nl-BE" dirty="0"/>
          </a:p>
          <a:p>
            <a:pPr lvl="1"/>
            <a:endParaRPr lang="nl-BE" dirty="0"/>
          </a:p>
          <a:p>
            <a:pPr lvl="1"/>
            <a:r>
              <a:rPr lang="nl-BE" dirty="0"/>
              <a:t>Koppel daaraan instructie: Hoe kan je werkloosheid meten?</a:t>
            </a:r>
          </a:p>
          <a:p>
            <a:pPr lvl="1"/>
            <a:r>
              <a:rPr lang="nl-BE" dirty="0"/>
              <a:t>Klassikaal actuele statistiek integreren</a:t>
            </a:r>
          </a:p>
          <a:p>
            <a:pPr lvl="1"/>
            <a:r>
              <a:rPr lang="nl-BE" dirty="0"/>
              <a:t>Zelfstandig werk: opzoeken informatie in tabel</a:t>
            </a:r>
          </a:p>
          <a:p>
            <a:pPr lvl="1"/>
            <a:r>
              <a:rPr lang="nl-BE" dirty="0"/>
              <a:t>Differentiëren: opzoeken, berekening maken, grafiek …</a:t>
            </a:r>
          </a:p>
          <a:p>
            <a:pPr marL="0" indent="0">
              <a:buNone/>
            </a:pPr>
            <a:endParaRPr lang="nl-BE" dirty="0"/>
          </a:p>
          <a:p>
            <a:pPr marL="0" indent="0">
              <a:buNone/>
            </a:pPr>
            <a:endParaRPr lang="nl-BE" dirty="0"/>
          </a:p>
          <a:p>
            <a:pPr marL="0" indent="0">
              <a:buNone/>
            </a:pPr>
            <a:endParaRPr lang="nl-BE" sz="2200" dirty="0"/>
          </a:p>
          <a:p>
            <a:pPr marL="457200" lvl="1" indent="0">
              <a:buNone/>
            </a:pPr>
            <a:endParaRPr lang="nl-BE" dirty="0"/>
          </a:p>
        </p:txBody>
      </p:sp>
      <p:pic>
        <p:nvPicPr>
          <p:cNvPr id="4" name="Afbeelding 3">
            <a:hlinkClick r:id="rId3"/>
            <a:extLst>
              <a:ext uri="{FF2B5EF4-FFF2-40B4-BE49-F238E27FC236}">
                <a16:creationId xmlns:a16="http://schemas.microsoft.com/office/drawing/2014/main" id="{E62BDFAF-4F57-24CA-AEB9-461B9BFBD03F}"/>
              </a:ext>
            </a:extLst>
          </p:cNvPr>
          <p:cNvPicPr>
            <a:picLocks noChangeAspect="1"/>
          </p:cNvPicPr>
          <p:nvPr/>
        </p:nvPicPr>
        <p:blipFill>
          <a:blip r:embed="rId4"/>
          <a:stretch>
            <a:fillRect/>
          </a:stretch>
        </p:blipFill>
        <p:spPr>
          <a:xfrm>
            <a:off x="5795757" y="412680"/>
            <a:ext cx="6096000" cy="3013315"/>
          </a:xfrm>
          <a:prstGeom prst="rect">
            <a:avLst/>
          </a:prstGeom>
        </p:spPr>
      </p:pic>
      <p:pic>
        <p:nvPicPr>
          <p:cNvPr id="6" name="Afbeelding 5">
            <a:hlinkClick r:id="rId5"/>
            <a:extLst>
              <a:ext uri="{FF2B5EF4-FFF2-40B4-BE49-F238E27FC236}">
                <a16:creationId xmlns:a16="http://schemas.microsoft.com/office/drawing/2014/main" id="{9FA014DE-5A5A-EFB3-1698-A8BC58539C25}"/>
              </a:ext>
            </a:extLst>
          </p:cNvPr>
          <p:cNvPicPr>
            <a:picLocks noChangeAspect="1"/>
          </p:cNvPicPr>
          <p:nvPr/>
        </p:nvPicPr>
        <p:blipFill>
          <a:blip r:embed="rId6"/>
          <a:stretch>
            <a:fillRect/>
          </a:stretch>
        </p:blipFill>
        <p:spPr>
          <a:xfrm>
            <a:off x="2041958" y="3856901"/>
            <a:ext cx="6801799" cy="838317"/>
          </a:xfrm>
          <a:prstGeom prst="rect">
            <a:avLst/>
          </a:prstGeom>
        </p:spPr>
      </p:pic>
      <p:pic>
        <p:nvPicPr>
          <p:cNvPr id="2" name="Afbeelding 1">
            <a:extLst>
              <a:ext uri="{FF2B5EF4-FFF2-40B4-BE49-F238E27FC236}">
                <a16:creationId xmlns:a16="http://schemas.microsoft.com/office/drawing/2014/main" id="{DADD63AA-9980-A6C8-B953-86E95B38969B}"/>
              </a:ext>
            </a:extLst>
          </p:cNvPr>
          <p:cNvPicPr>
            <a:picLocks noChangeAspect="1"/>
          </p:cNvPicPr>
          <p:nvPr/>
        </p:nvPicPr>
        <p:blipFill>
          <a:blip r:embed="rId7"/>
          <a:stretch>
            <a:fillRect/>
          </a:stretch>
        </p:blipFill>
        <p:spPr>
          <a:xfrm>
            <a:off x="0" y="0"/>
            <a:ext cx="3479012" cy="1621971"/>
          </a:xfrm>
          <a:prstGeom prst="rect">
            <a:avLst/>
          </a:prstGeom>
        </p:spPr>
      </p:pic>
    </p:spTree>
    <p:extLst>
      <p:ext uri="{BB962C8B-B14F-4D97-AF65-F5344CB8AC3E}">
        <p14:creationId xmlns:p14="http://schemas.microsoft.com/office/powerpoint/2010/main" val="22421397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61CF60-A436-841A-0CC7-C7015B7C02FA}"/>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60A9E80B-4BDF-C46F-9042-124AB24330C9}"/>
              </a:ext>
            </a:extLst>
          </p:cNvPr>
          <p:cNvSpPr>
            <a:spLocks noGrp="1"/>
          </p:cNvSpPr>
          <p:nvPr>
            <p:ph type="title"/>
          </p:nvPr>
        </p:nvSpPr>
        <p:spPr>
          <a:xfrm>
            <a:off x="756920" y="189014"/>
            <a:ext cx="10515600" cy="1325563"/>
          </a:xfrm>
        </p:spPr>
        <p:txBody>
          <a:bodyPr/>
          <a:lstStyle/>
          <a:p>
            <a:r>
              <a:rPr lang="nl-BE" dirty="0"/>
              <a:t>Leerplannen economie</a:t>
            </a:r>
          </a:p>
        </p:txBody>
      </p:sp>
      <p:sp>
        <p:nvSpPr>
          <p:cNvPr id="3" name="Tijdelijke aanduiding voor inhoud 2">
            <a:extLst>
              <a:ext uri="{FF2B5EF4-FFF2-40B4-BE49-F238E27FC236}">
                <a16:creationId xmlns:a16="http://schemas.microsoft.com/office/drawing/2014/main" id="{4B7B8816-098C-7B10-C90C-302CF47BA733}"/>
              </a:ext>
            </a:extLst>
          </p:cNvPr>
          <p:cNvSpPr>
            <a:spLocks noGrp="1"/>
          </p:cNvSpPr>
          <p:nvPr>
            <p:ph idx="1"/>
          </p:nvPr>
        </p:nvSpPr>
        <p:spPr/>
        <p:txBody>
          <a:bodyPr/>
          <a:lstStyle/>
          <a:p>
            <a:r>
              <a:rPr lang="nl-BE" dirty="0"/>
              <a:t>KOV eerste graad D-finaliteit</a:t>
            </a:r>
          </a:p>
          <a:p>
            <a:endParaRPr lang="nl-BE" dirty="0"/>
          </a:p>
          <a:p>
            <a:endParaRPr lang="nl-BE" dirty="0"/>
          </a:p>
          <a:p>
            <a:endParaRPr lang="nl-BE" dirty="0"/>
          </a:p>
          <a:p>
            <a:endParaRPr lang="nl-BE" dirty="0"/>
          </a:p>
          <a:p>
            <a:r>
              <a:rPr lang="nl-BE" dirty="0"/>
              <a:t>GO! tweede graad D-finaliteit</a:t>
            </a:r>
          </a:p>
          <a:p>
            <a:endParaRPr lang="nl-BE" dirty="0"/>
          </a:p>
          <a:p>
            <a:endParaRPr lang="nl-BE" dirty="0"/>
          </a:p>
        </p:txBody>
      </p:sp>
      <p:pic>
        <p:nvPicPr>
          <p:cNvPr id="7" name="Afbeelding 6">
            <a:extLst>
              <a:ext uri="{FF2B5EF4-FFF2-40B4-BE49-F238E27FC236}">
                <a16:creationId xmlns:a16="http://schemas.microsoft.com/office/drawing/2014/main" id="{6FA55B6D-122B-715E-AB74-50A8BC8D9504}"/>
              </a:ext>
            </a:extLst>
          </p:cNvPr>
          <p:cNvPicPr>
            <a:picLocks noChangeAspect="1"/>
          </p:cNvPicPr>
          <p:nvPr/>
        </p:nvPicPr>
        <p:blipFill>
          <a:blip r:embed="rId3"/>
          <a:stretch>
            <a:fillRect/>
          </a:stretch>
        </p:blipFill>
        <p:spPr>
          <a:xfrm>
            <a:off x="1598340" y="2982931"/>
            <a:ext cx="6411220" cy="1305107"/>
          </a:xfrm>
          <a:prstGeom prst="rect">
            <a:avLst/>
          </a:prstGeom>
          <a:ln>
            <a:solidFill>
              <a:schemeClr val="accent1"/>
            </a:solidFill>
          </a:ln>
        </p:spPr>
      </p:pic>
      <p:pic>
        <p:nvPicPr>
          <p:cNvPr id="5" name="Afbeelding 4">
            <a:extLst>
              <a:ext uri="{FF2B5EF4-FFF2-40B4-BE49-F238E27FC236}">
                <a16:creationId xmlns:a16="http://schemas.microsoft.com/office/drawing/2014/main" id="{5CEC854C-110E-DFCC-E538-30C8869558DA}"/>
              </a:ext>
            </a:extLst>
          </p:cNvPr>
          <p:cNvPicPr>
            <a:picLocks noChangeAspect="1"/>
          </p:cNvPicPr>
          <p:nvPr/>
        </p:nvPicPr>
        <p:blipFill>
          <a:blip r:embed="rId4"/>
          <a:stretch>
            <a:fillRect/>
          </a:stretch>
        </p:blipFill>
        <p:spPr>
          <a:xfrm>
            <a:off x="5830474" y="1690688"/>
            <a:ext cx="5915851" cy="1971950"/>
          </a:xfrm>
          <a:prstGeom prst="rect">
            <a:avLst/>
          </a:prstGeom>
          <a:ln>
            <a:solidFill>
              <a:schemeClr val="accent1"/>
            </a:solidFill>
          </a:ln>
        </p:spPr>
      </p:pic>
      <p:pic>
        <p:nvPicPr>
          <p:cNvPr id="9" name="Afbeelding 8">
            <a:extLst>
              <a:ext uri="{FF2B5EF4-FFF2-40B4-BE49-F238E27FC236}">
                <a16:creationId xmlns:a16="http://schemas.microsoft.com/office/drawing/2014/main" id="{DB8BC072-79F3-8195-847F-D5F9B2A74ADC}"/>
              </a:ext>
            </a:extLst>
          </p:cNvPr>
          <p:cNvPicPr>
            <a:picLocks noChangeAspect="1"/>
          </p:cNvPicPr>
          <p:nvPr/>
        </p:nvPicPr>
        <p:blipFill>
          <a:blip r:embed="rId5"/>
          <a:stretch>
            <a:fillRect/>
          </a:stretch>
        </p:blipFill>
        <p:spPr>
          <a:xfrm>
            <a:off x="3395525" y="5259115"/>
            <a:ext cx="8154538" cy="1228896"/>
          </a:xfrm>
          <a:prstGeom prst="rect">
            <a:avLst/>
          </a:prstGeom>
          <a:ln>
            <a:solidFill>
              <a:schemeClr val="accent1"/>
            </a:solidFill>
          </a:ln>
        </p:spPr>
      </p:pic>
      <p:pic>
        <p:nvPicPr>
          <p:cNvPr id="11" name="Afbeelding 10">
            <a:extLst>
              <a:ext uri="{FF2B5EF4-FFF2-40B4-BE49-F238E27FC236}">
                <a16:creationId xmlns:a16="http://schemas.microsoft.com/office/drawing/2014/main" id="{AF0C5FCB-416C-1249-EA9F-8768F9B9AC1F}"/>
              </a:ext>
            </a:extLst>
          </p:cNvPr>
          <p:cNvPicPr>
            <a:picLocks noChangeAspect="1"/>
          </p:cNvPicPr>
          <p:nvPr/>
        </p:nvPicPr>
        <p:blipFill>
          <a:blip r:embed="rId6"/>
          <a:stretch>
            <a:fillRect/>
          </a:stretch>
        </p:blipFill>
        <p:spPr>
          <a:xfrm>
            <a:off x="1523627" y="4913439"/>
            <a:ext cx="8249801" cy="400106"/>
          </a:xfrm>
          <a:prstGeom prst="rect">
            <a:avLst/>
          </a:prstGeom>
          <a:ln>
            <a:solidFill>
              <a:schemeClr val="accent1"/>
            </a:solidFill>
          </a:ln>
        </p:spPr>
      </p:pic>
    </p:spTree>
    <p:extLst>
      <p:ext uri="{BB962C8B-B14F-4D97-AF65-F5344CB8AC3E}">
        <p14:creationId xmlns:p14="http://schemas.microsoft.com/office/powerpoint/2010/main" val="3803072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3D24A2-D042-BCA8-A985-40A3406EE25F}"/>
            </a:ext>
          </a:extLst>
        </p:cNvPr>
        <p:cNvGrpSpPr/>
        <p:nvPr/>
      </p:nvGrpSpPr>
      <p:grpSpPr>
        <a:xfrm>
          <a:off x="0" y="0"/>
          <a:ext cx="0" cy="0"/>
          <a:chOff x="0" y="0"/>
          <a:chExt cx="0" cy="0"/>
        </a:xfrm>
      </p:grpSpPr>
      <p:sp>
        <p:nvSpPr>
          <p:cNvPr id="6" name="Tijdelijke aanduiding voor inhoud 5">
            <a:extLst>
              <a:ext uri="{FF2B5EF4-FFF2-40B4-BE49-F238E27FC236}">
                <a16:creationId xmlns:a16="http://schemas.microsoft.com/office/drawing/2014/main" id="{CF1236F4-439A-71F0-CE95-4E6E77D89EDA}"/>
              </a:ext>
            </a:extLst>
          </p:cNvPr>
          <p:cNvSpPr>
            <a:spLocks noGrp="1"/>
          </p:cNvSpPr>
          <p:nvPr>
            <p:ph idx="1"/>
          </p:nvPr>
        </p:nvSpPr>
        <p:spPr>
          <a:xfrm>
            <a:off x="838200" y="2603811"/>
            <a:ext cx="10515600" cy="3573151"/>
          </a:xfrm>
        </p:spPr>
        <p:txBody>
          <a:bodyPr/>
          <a:lstStyle/>
          <a:p>
            <a:r>
              <a:rPr lang="nl-BE" dirty="0">
                <a:solidFill>
                  <a:srgbClr val="0070C0"/>
                </a:solidFill>
              </a:rPr>
              <a:t>Theoretisch kader</a:t>
            </a:r>
          </a:p>
          <a:p>
            <a:pPr lvl="1">
              <a:lnSpc>
                <a:spcPct val="150000"/>
              </a:lnSpc>
            </a:pPr>
            <a:r>
              <a:rPr lang="nl-BE" dirty="0">
                <a:solidFill>
                  <a:srgbClr val="0070C0"/>
                </a:solidFill>
              </a:rPr>
              <a:t>Vertrek</a:t>
            </a:r>
            <a:r>
              <a:rPr lang="nl-BE" dirty="0"/>
              <a:t> vanuit voorbeelden uit de actualiteit.</a:t>
            </a:r>
          </a:p>
          <a:p>
            <a:pPr lvl="1">
              <a:lnSpc>
                <a:spcPct val="100000"/>
              </a:lnSpc>
            </a:pPr>
            <a:r>
              <a:rPr lang="nl-BE" dirty="0">
                <a:solidFill>
                  <a:srgbClr val="0070C0"/>
                </a:solidFill>
              </a:rPr>
              <a:t>Demonstreer</a:t>
            </a:r>
            <a:r>
              <a:rPr lang="nl-BE" dirty="0"/>
              <a:t> een nieuwe vaardigheid </a:t>
            </a:r>
            <a:br>
              <a:rPr lang="nl-BE" dirty="0"/>
            </a:br>
            <a:r>
              <a:rPr lang="nl-BE" dirty="0"/>
              <a:t>(bv. mindmap maken, informatie zoeken). </a:t>
            </a:r>
          </a:p>
          <a:p>
            <a:pPr lvl="1">
              <a:lnSpc>
                <a:spcPct val="150000"/>
              </a:lnSpc>
            </a:pPr>
            <a:r>
              <a:rPr lang="nl-BE" dirty="0">
                <a:solidFill>
                  <a:srgbClr val="0070C0"/>
                </a:solidFill>
              </a:rPr>
              <a:t>Illustreer</a:t>
            </a:r>
            <a:r>
              <a:rPr lang="nl-BE" dirty="0"/>
              <a:t> de leerstof met concrete voorbeelden.</a:t>
            </a:r>
          </a:p>
          <a:p>
            <a:pPr lvl="1">
              <a:lnSpc>
                <a:spcPct val="150000"/>
              </a:lnSpc>
            </a:pPr>
            <a:r>
              <a:rPr lang="nl-BE" dirty="0"/>
              <a:t>Leerstof wordt beter </a:t>
            </a:r>
            <a:r>
              <a:rPr lang="nl-BE" dirty="0">
                <a:solidFill>
                  <a:srgbClr val="0070C0"/>
                </a:solidFill>
              </a:rPr>
              <a:t>verankerd</a:t>
            </a:r>
            <a:r>
              <a:rPr lang="nl-BE" dirty="0"/>
              <a:t>.</a:t>
            </a:r>
          </a:p>
        </p:txBody>
      </p:sp>
      <p:pic>
        <p:nvPicPr>
          <p:cNvPr id="5" name="Afbeelding 4">
            <a:extLst>
              <a:ext uri="{FF2B5EF4-FFF2-40B4-BE49-F238E27FC236}">
                <a16:creationId xmlns:a16="http://schemas.microsoft.com/office/drawing/2014/main" id="{5F46F2C9-DBDE-BD0C-F53B-06C64E83F670}"/>
              </a:ext>
            </a:extLst>
          </p:cNvPr>
          <p:cNvPicPr>
            <a:picLocks noChangeAspect="1"/>
          </p:cNvPicPr>
          <p:nvPr/>
        </p:nvPicPr>
        <p:blipFill>
          <a:blip r:embed="rId2"/>
          <a:stretch>
            <a:fillRect/>
          </a:stretch>
        </p:blipFill>
        <p:spPr>
          <a:xfrm>
            <a:off x="0" y="0"/>
            <a:ext cx="9573961" cy="2238687"/>
          </a:xfrm>
          <a:prstGeom prst="rect">
            <a:avLst/>
          </a:prstGeom>
        </p:spPr>
      </p:pic>
    </p:spTree>
    <p:extLst>
      <p:ext uri="{BB962C8B-B14F-4D97-AF65-F5344CB8AC3E}">
        <p14:creationId xmlns:p14="http://schemas.microsoft.com/office/powerpoint/2010/main" val="32109385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17D90A-C850-AEA6-33D2-FCD68390B671}"/>
            </a:ext>
          </a:extLst>
        </p:cNvPr>
        <p:cNvGrpSpPr/>
        <p:nvPr/>
      </p:nvGrpSpPr>
      <p:grpSpPr>
        <a:xfrm>
          <a:off x="0" y="0"/>
          <a:ext cx="0" cy="0"/>
          <a:chOff x="0" y="0"/>
          <a:chExt cx="0" cy="0"/>
        </a:xfrm>
      </p:grpSpPr>
      <p:sp>
        <p:nvSpPr>
          <p:cNvPr id="6" name="Tijdelijke aanduiding voor inhoud 5">
            <a:extLst>
              <a:ext uri="{FF2B5EF4-FFF2-40B4-BE49-F238E27FC236}">
                <a16:creationId xmlns:a16="http://schemas.microsoft.com/office/drawing/2014/main" id="{9ACB16F0-ABF7-139E-E81A-D49BF9668FE0}"/>
              </a:ext>
            </a:extLst>
          </p:cNvPr>
          <p:cNvSpPr>
            <a:spLocks noGrp="1"/>
          </p:cNvSpPr>
          <p:nvPr>
            <p:ph idx="1"/>
          </p:nvPr>
        </p:nvSpPr>
        <p:spPr>
          <a:xfrm>
            <a:off x="838200" y="2362201"/>
            <a:ext cx="10515600" cy="3814762"/>
          </a:xfrm>
        </p:spPr>
        <p:txBody>
          <a:bodyPr>
            <a:normAutofit fontScale="92500" lnSpcReduction="10000"/>
          </a:bodyPr>
          <a:lstStyle/>
          <a:p>
            <a:r>
              <a:rPr lang="nl-BE" dirty="0">
                <a:solidFill>
                  <a:srgbClr val="0070C0"/>
                </a:solidFill>
              </a:rPr>
              <a:t>Voorbeeld 1</a:t>
            </a:r>
          </a:p>
          <a:p>
            <a:pPr lvl="1"/>
            <a:r>
              <a:rPr lang="nl-BE" dirty="0"/>
              <a:t>Demonstreer nieuwe vaardigheden door gericht actua te zoeken</a:t>
            </a:r>
          </a:p>
          <a:p>
            <a:pPr lvl="2"/>
            <a:r>
              <a:rPr lang="nl-BE" dirty="0">
                <a:hlinkClick r:id="rId3"/>
              </a:rPr>
              <a:t>Klok</a:t>
            </a:r>
            <a:r>
              <a:rPr lang="nl-BE" dirty="0"/>
              <a:t> tonen met Belgische overheidsschuld</a:t>
            </a:r>
          </a:p>
          <a:p>
            <a:pPr lvl="2"/>
            <a:r>
              <a:rPr lang="nl-BE" dirty="0"/>
              <a:t>Vergelijk met statistiek van Nationale Bank van België</a:t>
            </a:r>
          </a:p>
          <a:p>
            <a:pPr lvl="2"/>
            <a:endParaRPr lang="nl-BE" dirty="0"/>
          </a:p>
          <a:p>
            <a:pPr lvl="2"/>
            <a:endParaRPr lang="nl-BE" dirty="0"/>
          </a:p>
          <a:p>
            <a:pPr lvl="2"/>
            <a:endParaRPr lang="nl-BE" dirty="0"/>
          </a:p>
          <a:p>
            <a:pPr lvl="2"/>
            <a:endParaRPr lang="nl-BE" dirty="0"/>
          </a:p>
          <a:p>
            <a:pPr lvl="2"/>
            <a:endParaRPr lang="nl-BE" dirty="0"/>
          </a:p>
          <a:p>
            <a:pPr lvl="2"/>
            <a:r>
              <a:rPr lang="nl-BE" dirty="0"/>
              <a:t>Toon leerlingen hoe je gegevens per jaar zoekt, van de laatste 10 jaar …</a:t>
            </a:r>
          </a:p>
          <a:p>
            <a:pPr lvl="2"/>
            <a:r>
              <a:rPr lang="nl-BE" dirty="0"/>
              <a:t>Bespreek verschil in notatie</a:t>
            </a:r>
          </a:p>
          <a:p>
            <a:pPr lvl="2"/>
            <a:r>
              <a:rPr lang="nl-BE" dirty="0"/>
              <a:t>Bespreek de evolutie, oorzaken stijging overheidsschuld …</a:t>
            </a:r>
          </a:p>
          <a:p>
            <a:pPr lvl="2"/>
            <a:endParaRPr lang="nl-BE" dirty="0"/>
          </a:p>
          <a:p>
            <a:pPr lvl="2"/>
            <a:endParaRPr lang="nl-BE" dirty="0"/>
          </a:p>
          <a:p>
            <a:pPr lvl="2"/>
            <a:endParaRPr lang="nl-BE" dirty="0"/>
          </a:p>
          <a:p>
            <a:pPr lvl="2"/>
            <a:endParaRPr lang="nl-BE" dirty="0"/>
          </a:p>
          <a:p>
            <a:pPr lvl="2"/>
            <a:endParaRPr lang="nl-BE" dirty="0"/>
          </a:p>
          <a:p>
            <a:pPr marL="457200" lvl="1" indent="0">
              <a:buNone/>
            </a:pPr>
            <a:endParaRPr lang="nl-BE" dirty="0"/>
          </a:p>
        </p:txBody>
      </p:sp>
      <p:pic>
        <p:nvPicPr>
          <p:cNvPr id="8" name="Afbeelding 7">
            <a:hlinkClick r:id="rId4"/>
            <a:extLst>
              <a:ext uri="{FF2B5EF4-FFF2-40B4-BE49-F238E27FC236}">
                <a16:creationId xmlns:a16="http://schemas.microsoft.com/office/drawing/2014/main" id="{E1E9E3E9-FFFB-EC64-033A-45C0B6EB9498}"/>
              </a:ext>
            </a:extLst>
          </p:cNvPr>
          <p:cNvPicPr>
            <a:picLocks noChangeAspect="1"/>
          </p:cNvPicPr>
          <p:nvPr/>
        </p:nvPicPr>
        <p:blipFill>
          <a:blip r:embed="rId5"/>
          <a:stretch>
            <a:fillRect/>
          </a:stretch>
        </p:blipFill>
        <p:spPr>
          <a:xfrm>
            <a:off x="7931358" y="3803942"/>
            <a:ext cx="2786743" cy="1227678"/>
          </a:xfrm>
          <a:prstGeom prst="rect">
            <a:avLst/>
          </a:prstGeom>
        </p:spPr>
      </p:pic>
      <p:pic>
        <p:nvPicPr>
          <p:cNvPr id="10" name="Afbeelding 9">
            <a:hlinkClick r:id="rId3"/>
            <a:extLst>
              <a:ext uri="{FF2B5EF4-FFF2-40B4-BE49-F238E27FC236}">
                <a16:creationId xmlns:a16="http://schemas.microsoft.com/office/drawing/2014/main" id="{D6615B84-71F2-F197-D632-F6B378E36090}"/>
              </a:ext>
            </a:extLst>
          </p:cNvPr>
          <p:cNvPicPr>
            <a:picLocks noChangeAspect="1"/>
          </p:cNvPicPr>
          <p:nvPr/>
        </p:nvPicPr>
        <p:blipFill>
          <a:blip r:embed="rId6"/>
          <a:stretch>
            <a:fillRect/>
          </a:stretch>
        </p:blipFill>
        <p:spPr>
          <a:xfrm>
            <a:off x="3603172" y="3803942"/>
            <a:ext cx="2956586" cy="1268398"/>
          </a:xfrm>
          <a:prstGeom prst="rect">
            <a:avLst/>
          </a:prstGeom>
        </p:spPr>
      </p:pic>
      <p:pic>
        <p:nvPicPr>
          <p:cNvPr id="5" name="Afbeelding 4">
            <a:extLst>
              <a:ext uri="{FF2B5EF4-FFF2-40B4-BE49-F238E27FC236}">
                <a16:creationId xmlns:a16="http://schemas.microsoft.com/office/drawing/2014/main" id="{B149F0C7-036E-DCF5-CD90-341B0A8989EF}"/>
              </a:ext>
            </a:extLst>
          </p:cNvPr>
          <p:cNvPicPr>
            <a:picLocks noChangeAspect="1"/>
          </p:cNvPicPr>
          <p:nvPr/>
        </p:nvPicPr>
        <p:blipFill>
          <a:blip r:embed="rId7"/>
          <a:stretch>
            <a:fillRect/>
          </a:stretch>
        </p:blipFill>
        <p:spPr>
          <a:xfrm>
            <a:off x="0" y="0"/>
            <a:ext cx="3872310" cy="1790280"/>
          </a:xfrm>
          <a:prstGeom prst="rect">
            <a:avLst/>
          </a:prstGeom>
        </p:spPr>
      </p:pic>
    </p:spTree>
    <p:extLst>
      <p:ext uri="{BB962C8B-B14F-4D97-AF65-F5344CB8AC3E}">
        <p14:creationId xmlns:p14="http://schemas.microsoft.com/office/powerpoint/2010/main" val="3519517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390E15-0138-B59F-A65D-00D470310A7B}"/>
            </a:ext>
          </a:extLst>
        </p:cNvPr>
        <p:cNvGrpSpPr/>
        <p:nvPr/>
      </p:nvGrpSpPr>
      <p:grpSpPr>
        <a:xfrm>
          <a:off x="0" y="0"/>
          <a:ext cx="0" cy="0"/>
          <a:chOff x="0" y="0"/>
          <a:chExt cx="0" cy="0"/>
        </a:xfrm>
      </p:grpSpPr>
      <p:sp>
        <p:nvSpPr>
          <p:cNvPr id="6" name="Tijdelijke aanduiding voor inhoud 5">
            <a:extLst>
              <a:ext uri="{FF2B5EF4-FFF2-40B4-BE49-F238E27FC236}">
                <a16:creationId xmlns:a16="http://schemas.microsoft.com/office/drawing/2014/main" id="{10CC98ED-0937-C007-DCEA-97B129FF85D6}"/>
              </a:ext>
            </a:extLst>
          </p:cNvPr>
          <p:cNvSpPr>
            <a:spLocks noGrp="1"/>
          </p:cNvSpPr>
          <p:nvPr>
            <p:ph idx="1"/>
          </p:nvPr>
        </p:nvSpPr>
        <p:spPr>
          <a:xfrm>
            <a:off x="4169229" y="608313"/>
            <a:ext cx="7294990" cy="1073153"/>
          </a:xfrm>
        </p:spPr>
        <p:txBody>
          <a:bodyPr>
            <a:normAutofit/>
          </a:bodyPr>
          <a:lstStyle/>
          <a:p>
            <a:r>
              <a:rPr lang="nl-BE" dirty="0">
                <a:solidFill>
                  <a:srgbClr val="0070C0"/>
                </a:solidFill>
              </a:rPr>
              <a:t>Voorbeeld 2</a:t>
            </a:r>
          </a:p>
          <a:p>
            <a:pPr lvl="1"/>
            <a:r>
              <a:rPr lang="nl-BE" dirty="0"/>
              <a:t>Nieuwsartikel over prijsverlaging van Tesla</a:t>
            </a:r>
          </a:p>
          <a:p>
            <a:pPr lvl="1"/>
            <a:endParaRPr lang="nl-BE" dirty="0"/>
          </a:p>
          <a:p>
            <a:pPr lvl="1"/>
            <a:endParaRPr lang="nl-BE" dirty="0"/>
          </a:p>
          <a:p>
            <a:pPr lvl="1"/>
            <a:endParaRPr lang="nl-BE" dirty="0"/>
          </a:p>
          <a:p>
            <a:pPr lvl="1"/>
            <a:endParaRPr lang="nl-BE" dirty="0"/>
          </a:p>
          <a:p>
            <a:pPr lvl="1"/>
            <a:endParaRPr lang="nl-BE" dirty="0"/>
          </a:p>
          <a:p>
            <a:pPr lvl="1"/>
            <a:endParaRPr lang="nl-BE" dirty="0"/>
          </a:p>
          <a:p>
            <a:pPr lvl="1"/>
            <a:endParaRPr lang="nl-BE" dirty="0"/>
          </a:p>
          <a:p>
            <a:pPr lvl="1"/>
            <a:endParaRPr lang="nl-BE" dirty="0"/>
          </a:p>
          <a:p>
            <a:pPr lvl="2"/>
            <a:endParaRPr lang="nl-BE" dirty="0"/>
          </a:p>
          <a:p>
            <a:pPr lvl="2"/>
            <a:endParaRPr lang="nl-BE" dirty="0"/>
          </a:p>
          <a:p>
            <a:pPr lvl="2"/>
            <a:endParaRPr lang="nl-BE" dirty="0"/>
          </a:p>
          <a:p>
            <a:pPr lvl="2"/>
            <a:endParaRPr lang="nl-BE" dirty="0"/>
          </a:p>
          <a:p>
            <a:pPr lvl="2"/>
            <a:endParaRPr lang="nl-BE" dirty="0"/>
          </a:p>
          <a:p>
            <a:pPr marL="457200" lvl="1" indent="0">
              <a:buNone/>
            </a:pPr>
            <a:endParaRPr lang="nl-BE" dirty="0"/>
          </a:p>
        </p:txBody>
      </p:sp>
      <p:pic>
        <p:nvPicPr>
          <p:cNvPr id="5" name="Afbeelding 4">
            <a:hlinkClick r:id="rId3"/>
            <a:extLst>
              <a:ext uri="{FF2B5EF4-FFF2-40B4-BE49-F238E27FC236}">
                <a16:creationId xmlns:a16="http://schemas.microsoft.com/office/drawing/2014/main" id="{4C6A33D0-8D25-B19C-2085-E8F57A186215}"/>
              </a:ext>
            </a:extLst>
          </p:cNvPr>
          <p:cNvPicPr>
            <a:picLocks noChangeAspect="1"/>
          </p:cNvPicPr>
          <p:nvPr/>
        </p:nvPicPr>
        <p:blipFill>
          <a:blip r:embed="rId4"/>
          <a:stretch>
            <a:fillRect/>
          </a:stretch>
        </p:blipFill>
        <p:spPr>
          <a:xfrm>
            <a:off x="4944269" y="1592951"/>
            <a:ext cx="5919673" cy="2322269"/>
          </a:xfrm>
          <a:prstGeom prst="rect">
            <a:avLst/>
          </a:prstGeom>
          <a:ln>
            <a:solidFill>
              <a:schemeClr val="tx1">
                <a:lumMod val="75000"/>
                <a:lumOff val="25000"/>
              </a:schemeClr>
            </a:solidFill>
          </a:ln>
        </p:spPr>
      </p:pic>
      <p:pic>
        <p:nvPicPr>
          <p:cNvPr id="2" name="Afbeelding 1">
            <a:extLst>
              <a:ext uri="{FF2B5EF4-FFF2-40B4-BE49-F238E27FC236}">
                <a16:creationId xmlns:a16="http://schemas.microsoft.com/office/drawing/2014/main" id="{68A9E238-AF78-8266-6D66-1C350C661F78}"/>
              </a:ext>
            </a:extLst>
          </p:cNvPr>
          <p:cNvPicPr>
            <a:picLocks noChangeAspect="1"/>
          </p:cNvPicPr>
          <p:nvPr/>
        </p:nvPicPr>
        <p:blipFill>
          <a:blip r:embed="rId5"/>
          <a:stretch>
            <a:fillRect/>
          </a:stretch>
        </p:blipFill>
        <p:spPr>
          <a:xfrm>
            <a:off x="0" y="0"/>
            <a:ext cx="3872310" cy="1790280"/>
          </a:xfrm>
          <a:prstGeom prst="rect">
            <a:avLst/>
          </a:prstGeom>
        </p:spPr>
      </p:pic>
      <p:sp>
        <p:nvSpPr>
          <p:cNvPr id="4" name="Tekstvak 3">
            <a:extLst>
              <a:ext uri="{FF2B5EF4-FFF2-40B4-BE49-F238E27FC236}">
                <a16:creationId xmlns:a16="http://schemas.microsoft.com/office/drawing/2014/main" id="{A1FF3807-BCD8-7E7F-4520-08A9DDC24CBC}"/>
              </a:ext>
            </a:extLst>
          </p:cNvPr>
          <p:cNvSpPr txBox="1"/>
          <p:nvPr/>
        </p:nvSpPr>
        <p:spPr>
          <a:xfrm>
            <a:off x="631371" y="4103914"/>
            <a:ext cx="10232571" cy="2523768"/>
          </a:xfrm>
          <a:prstGeom prst="rect">
            <a:avLst/>
          </a:prstGeom>
          <a:noFill/>
        </p:spPr>
        <p:txBody>
          <a:bodyPr wrap="square" rtlCol="0">
            <a:spAutoFit/>
          </a:bodyPr>
          <a:lstStyle/>
          <a:p>
            <a:pPr lvl="1"/>
            <a:r>
              <a:rPr lang="nl-BE" sz="2000" dirty="0"/>
              <a:t>Gebruik dit als voorbeeld van (monopolistische) concurrentie</a:t>
            </a:r>
          </a:p>
          <a:p>
            <a:pPr marL="1257300" lvl="2" indent="-342900">
              <a:buFont typeface="Arial" panose="020B0604020202020204" pitchFamily="34" charset="0"/>
              <a:buChar char="•"/>
            </a:pPr>
            <a:r>
              <a:rPr lang="nl-BE" sz="2000" dirty="0"/>
              <a:t>Waarom brengt Tesla een nieuw model op de markt?</a:t>
            </a:r>
          </a:p>
          <a:p>
            <a:pPr marL="1257300" lvl="2" indent="-342900">
              <a:buFont typeface="Arial" panose="020B0604020202020204" pitchFamily="34" charset="0"/>
              <a:buChar char="•"/>
            </a:pPr>
            <a:r>
              <a:rPr lang="nl-BE" sz="2000" dirty="0"/>
              <a:t>Wie zijn de concurrenten van Tesla? </a:t>
            </a:r>
          </a:p>
          <a:p>
            <a:pPr marL="1257300" lvl="2" indent="-342900">
              <a:buFont typeface="Arial" panose="020B0604020202020204" pitchFamily="34" charset="0"/>
              <a:buChar char="•"/>
            </a:pPr>
            <a:r>
              <a:rPr lang="nl-BE" sz="2000" dirty="0"/>
              <a:t>Welke marktvorm is dit? Waarom?</a:t>
            </a:r>
          </a:p>
          <a:p>
            <a:pPr marL="1257300" lvl="2" indent="-342900">
              <a:buFont typeface="Arial" panose="020B0604020202020204" pitchFamily="34" charset="0"/>
              <a:buChar char="•"/>
            </a:pPr>
            <a:r>
              <a:rPr lang="nl-BE" sz="2000" dirty="0"/>
              <a:t>Wat doet Tesla met haar prijzen als er meer goedkope elektrische auto’s uit China komen?</a:t>
            </a:r>
          </a:p>
          <a:p>
            <a:pPr marL="1257300" lvl="2" indent="-342900">
              <a:buFont typeface="Arial" panose="020B0604020202020204" pitchFamily="34" charset="0"/>
              <a:buChar char="•"/>
            </a:pPr>
            <a:r>
              <a:rPr lang="nl-BE" sz="2000" dirty="0"/>
              <a:t>…</a:t>
            </a:r>
          </a:p>
          <a:p>
            <a:endParaRPr lang="nl-BE" dirty="0"/>
          </a:p>
        </p:txBody>
      </p:sp>
      <p:pic>
        <p:nvPicPr>
          <p:cNvPr id="7" name="Afbeelding 6">
            <a:hlinkClick r:id="rId6" action="ppaction://hlinksldjump"/>
            <a:extLst>
              <a:ext uri="{FF2B5EF4-FFF2-40B4-BE49-F238E27FC236}">
                <a16:creationId xmlns:a16="http://schemas.microsoft.com/office/drawing/2014/main" id="{4B01EB71-5BFF-96C8-193D-D36F83777183}"/>
              </a:ext>
            </a:extLst>
          </p:cNvPr>
          <p:cNvPicPr>
            <a:picLocks noChangeAspect="1"/>
          </p:cNvPicPr>
          <p:nvPr/>
        </p:nvPicPr>
        <p:blipFill>
          <a:blip r:embed="rId7">
            <a:extLst>
              <a:ext uri="{28A0092B-C50C-407E-A947-70E740481C1C}">
                <a14:useLocalDpi xmlns:a14="http://schemas.microsoft.com/office/drawing/2010/main" val="0"/>
              </a:ext>
              <a:ext uri="{837473B0-CC2E-450A-ABE3-18F120FF3D39}">
                <a1611:picAttrSrcUrl xmlns:a1611="http://schemas.microsoft.com/office/drawing/2016/11/main" r:id="rId8"/>
              </a:ext>
            </a:extLst>
          </a:blip>
          <a:stretch>
            <a:fillRect/>
          </a:stretch>
        </p:blipFill>
        <p:spPr>
          <a:xfrm flipV="1">
            <a:off x="11261272" y="6319594"/>
            <a:ext cx="598714" cy="308088"/>
          </a:xfrm>
          <a:prstGeom prst="rect">
            <a:avLst/>
          </a:prstGeom>
        </p:spPr>
      </p:pic>
    </p:spTree>
    <p:extLst>
      <p:ext uri="{BB962C8B-B14F-4D97-AF65-F5344CB8AC3E}">
        <p14:creationId xmlns:p14="http://schemas.microsoft.com/office/powerpoint/2010/main" val="24305186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89ED89-58C0-4217-DA0C-C1F16C905232}"/>
            </a:ext>
          </a:extLst>
        </p:cNvPr>
        <p:cNvGrpSpPr/>
        <p:nvPr/>
      </p:nvGrpSpPr>
      <p:grpSpPr>
        <a:xfrm>
          <a:off x="0" y="0"/>
          <a:ext cx="0" cy="0"/>
          <a:chOff x="0" y="0"/>
          <a:chExt cx="0" cy="0"/>
        </a:xfrm>
      </p:grpSpPr>
      <p:sp>
        <p:nvSpPr>
          <p:cNvPr id="6" name="Tijdelijke aanduiding voor inhoud 5">
            <a:extLst>
              <a:ext uri="{FF2B5EF4-FFF2-40B4-BE49-F238E27FC236}">
                <a16:creationId xmlns:a16="http://schemas.microsoft.com/office/drawing/2014/main" id="{ED911A98-0AD1-F01F-4793-6D66EA59A2BA}"/>
              </a:ext>
            </a:extLst>
          </p:cNvPr>
          <p:cNvSpPr>
            <a:spLocks noGrp="1"/>
          </p:cNvSpPr>
          <p:nvPr>
            <p:ph idx="1"/>
          </p:nvPr>
        </p:nvSpPr>
        <p:spPr>
          <a:xfrm>
            <a:off x="4125686" y="608313"/>
            <a:ext cx="7338533" cy="6140830"/>
          </a:xfrm>
        </p:spPr>
        <p:txBody>
          <a:bodyPr>
            <a:normAutofit/>
          </a:bodyPr>
          <a:lstStyle/>
          <a:p>
            <a:r>
              <a:rPr lang="nl-BE" dirty="0">
                <a:solidFill>
                  <a:srgbClr val="0070C0"/>
                </a:solidFill>
              </a:rPr>
              <a:t>Voorbeeld 3</a:t>
            </a:r>
          </a:p>
          <a:p>
            <a:pPr lvl="1"/>
            <a:r>
              <a:rPr lang="nl-BE" dirty="0"/>
              <a:t>Nieuwsartikel over stakingen bij Bpost</a:t>
            </a:r>
          </a:p>
          <a:p>
            <a:pPr lvl="1"/>
            <a:endParaRPr lang="nl-BE" dirty="0"/>
          </a:p>
          <a:p>
            <a:pPr lvl="1"/>
            <a:endParaRPr lang="nl-BE" dirty="0"/>
          </a:p>
          <a:p>
            <a:pPr lvl="1"/>
            <a:endParaRPr lang="nl-BE" dirty="0"/>
          </a:p>
          <a:p>
            <a:pPr lvl="1"/>
            <a:endParaRPr lang="nl-BE" dirty="0"/>
          </a:p>
          <a:p>
            <a:pPr lvl="1"/>
            <a:endParaRPr lang="nl-BE" dirty="0"/>
          </a:p>
          <a:p>
            <a:pPr lvl="1"/>
            <a:endParaRPr lang="nl-BE" dirty="0"/>
          </a:p>
          <a:p>
            <a:pPr lvl="1"/>
            <a:endParaRPr lang="nl-BE" dirty="0"/>
          </a:p>
          <a:p>
            <a:pPr lvl="1"/>
            <a:endParaRPr lang="nl-BE" dirty="0"/>
          </a:p>
          <a:p>
            <a:pPr lvl="1"/>
            <a:endParaRPr lang="nl-BE" dirty="0"/>
          </a:p>
          <a:p>
            <a:pPr lvl="2"/>
            <a:endParaRPr lang="nl-BE" dirty="0"/>
          </a:p>
          <a:p>
            <a:pPr lvl="2"/>
            <a:endParaRPr lang="nl-BE" dirty="0"/>
          </a:p>
          <a:p>
            <a:pPr lvl="2"/>
            <a:endParaRPr lang="nl-BE" dirty="0"/>
          </a:p>
          <a:p>
            <a:pPr lvl="2"/>
            <a:endParaRPr lang="nl-BE" dirty="0"/>
          </a:p>
          <a:p>
            <a:pPr marL="457200" lvl="1" indent="0">
              <a:buNone/>
            </a:pPr>
            <a:endParaRPr lang="nl-BE" dirty="0"/>
          </a:p>
        </p:txBody>
      </p:sp>
      <p:pic>
        <p:nvPicPr>
          <p:cNvPr id="4" name="Afbeelding 3">
            <a:hlinkClick r:id="rId3"/>
            <a:extLst>
              <a:ext uri="{FF2B5EF4-FFF2-40B4-BE49-F238E27FC236}">
                <a16:creationId xmlns:a16="http://schemas.microsoft.com/office/drawing/2014/main" id="{1F862064-57DB-95CD-FA06-D1BE984472C1}"/>
              </a:ext>
            </a:extLst>
          </p:cNvPr>
          <p:cNvPicPr>
            <a:picLocks noChangeAspect="1"/>
          </p:cNvPicPr>
          <p:nvPr/>
        </p:nvPicPr>
        <p:blipFill>
          <a:blip r:embed="rId4"/>
          <a:stretch>
            <a:fillRect/>
          </a:stretch>
        </p:blipFill>
        <p:spPr>
          <a:xfrm>
            <a:off x="5134207" y="1515610"/>
            <a:ext cx="5479364" cy="2759976"/>
          </a:xfrm>
          <a:prstGeom prst="rect">
            <a:avLst/>
          </a:prstGeom>
        </p:spPr>
      </p:pic>
      <p:pic>
        <p:nvPicPr>
          <p:cNvPr id="2" name="Afbeelding 1">
            <a:extLst>
              <a:ext uri="{FF2B5EF4-FFF2-40B4-BE49-F238E27FC236}">
                <a16:creationId xmlns:a16="http://schemas.microsoft.com/office/drawing/2014/main" id="{22ED8529-6A06-99D2-C66C-E2BF731A6ECA}"/>
              </a:ext>
            </a:extLst>
          </p:cNvPr>
          <p:cNvPicPr>
            <a:picLocks noChangeAspect="1"/>
          </p:cNvPicPr>
          <p:nvPr/>
        </p:nvPicPr>
        <p:blipFill>
          <a:blip r:embed="rId5"/>
          <a:stretch>
            <a:fillRect/>
          </a:stretch>
        </p:blipFill>
        <p:spPr>
          <a:xfrm>
            <a:off x="0" y="0"/>
            <a:ext cx="3872310" cy="1790280"/>
          </a:xfrm>
          <a:prstGeom prst="rect">
            <a:avLst/>
          </a:prstGeom>
        </p:spPr>
      </p:pic>
      <p:sp>
        <p:nvSpPr>
          <p:cNvPr id="8" name="Tekstvak 7">
            <a:extLst>
              <a:ext uri="{FF2B5EF4-FFF2-40B4-BE49-F238E27FC236}">
                <a16:creationId xmlns:a16="http://schemas.microsoft.com/office/drawing/2014/main" id="{676A22D3-7760-E305-2AC7-91D6AC9D5E41}"/>
              </a:ext>
            </a:extLst>
          </p:cNvPr>
          <p:cNvSpPr txBox="1"/>
          <p:nvPr/>
        </p:nvSpPr>
        <p:spPr>
          <a:xfrm>
            <a:off x="1077686" y="4275586"/>
            <a:ext cx="9535885" cy="2215991"/>
          </a:xfrm>
          <a:prstGeom prst="rect">
            <a:avLst/>
          </a:prstGeom>
          <a:noFill/>
        </p:spPr>
        <p:txBody>
          <a:bodyPr wrap="square" rtlCol="0">
            <a:spAutoFit/>
          </a:bodyPr>
          <a:lstStyle/>
          <a:p>
            <a:pPr lvl="1">
              <a:lnSpc>
                <a:spcPct val="150000"/>
              </a:lnSpc>
            </a:pPr>
            <a:r>
              <a:rPr lang="nl-BE" sz="2000" dirty="0"/>
              <a:t>Gebruik dit als voorbeeld over de werking van de arbeidsmarkt (sociaal overleg)</a:t>
            </a:r>
          </a:p>
          <a:p>
            <a:pPr marL="1257300" lvl="2" indent="-342900">
              <a:lnSpc>
                <a:spcPct val="150000"/>
              </a:lnSpc>
              <a:buFont typeface="Arial" panose="020B0604020202020204" pitchFamily="34" charset="0"/>
              <a:buChar char="•"/>
            </a:pPr>
            <a:r>
              <a:rPr lang="nl-BE" sz="2000" dirty="0"/>
              <a:t>Waarom staakt Bpost?</a:t>
            </a:r>
          </a:p>
          <a:p>
            <a:pPr marL="1257300" lvl="2" indent="-342900">
              <a:lnSpc>
                <a:spcPct val="150000"/>
              </a:lnSpc>
              <a:buFont typeface="Arial" panose="020B0604020202020204" pitchFamily="34" charset="0"/>
              <a:buChar char="•"/>
            </a:pPr>
            <a:r>
              <a:rPr lang="nl-BE" sz="2000" dirty="0"/>
              <a:t>Welke partijen zijn betrokken in het conflict?</a:t>
            </a:r>
          </a:p>
          <a:p>
            <a:pPr marL="1257300" lvl="2" indent="-342900">
              <a:lnSpc>
                <a:spcPct val="150000"/>
              </a:lnSpc>
              <a:buFont typeface="Arial" panose="020B0604020202020204" pitchFamily="34" charset="0"/>
              <a:buChar char="•"/>
            </a:pPr>
            <a:r>
              <a:rPr lang="nl-BE" sz="2000" dirty="0"/>
              <a:t>Hoe kan men tot een oplossing komen?</a:t>
            </a:r>
          </a:p>
          <a:p>
            <a:endParaRPr lang="nl-BE" dirty="0"/>
          </a:p>
        </p:txBody>
      </p:sp>
    </p:spTree>
    <p:extLst>
      <p:ext uri="{BB962C8B-B14F-4D97-AF65-F5344CB8AC3E}">
        <p14:creationId xmlns:p14="http://schemas.microsoft.com/office/powerpoint/2010/main" val="34370944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EAAA19-960C-CD88-EDF7-74B1B426C1A2}"/>
            </a:ext>
          </a:extLst>
        </p:cNvPr>
        <p:cNvGrpSpPr/>
        <p:nvPr/>
      </p:nvGrpSpPr>
      <p:grpSpPr>
        <a:xfrm>
          <a:off x="0" y="0"/>
          <a:ext cx="0" cy="0"/>
          <a:chOff x="0" y="0"/>
          <a:chExt cx="0" cy="0"/>
        </a:xfrm>
      </p:grpSpPr>
      <p:sp>
        <p:nvSpPr>
          <p:cNvPr id="6" name="Tijdelijke aanduiding voor inhoud 5">
            <a:extLst>
              <a:ext uri="{FF2B5EF4-FFF2-40B4-BE49-F238E27FC236}">
                <a16:creationId xmlns:a16="http://schemas.microsoft.com/office/drawing/2014/main" id="{B9612D05-D6DF-B2AE-EAD0-62187E50AD0E}"/>
              </a:ext>
            </a:extLst>
          </p:cNvPr>
          <p:cNvSpPr>
            <a:spLocks noGrp="1"/>
          </p:cNvSpPr>
          <p:nvPr>
            <p:ph idx="1"/>
          </p:nvPr>
        </p:nvSpPr>
        <p:spPr>
          <a:xfrm>
            <a:off x="4223657" y="608313"/>
            <a:ext cx="7240562" cy="6140830"/>
          </a:xfrm>
        </p:spPr>
        <p:txBody>
          <a:bodyPr>
            <a:normAutofit/>
          </a:bodyPr>
          <a:lstStyle/>
          <a:p>
            <a:r>
              <a:rPr lang="nl-BE" dirty="0">
                <a:solidFill>
                  <a:srgbClr val="0070C0"/>
                </a:solidFill>
              </a:rPr>
              <a:t>Voorbeeld 4</a:t>
            </a:r>
          </a:p>
          <a:p>
            <a:pPr lvl="1"/>
            <a:r>
              <a:rPr lang="nl-BE" dirty="0"/>
              <a:t>Case faillissement</a:t>
            </a:r>
          </a:p>
          <a:p>
            <a:pPr lvl="1"/>
            <a:endParaRPr lang="nl-BE" dirty="0"/>
          </a:p>
          <a:p>
            <a:pPr lvl="1"/>
            <a:endParaRPr lang="nl-BE" dirty="0"/>
          </a:p>
          <a:p>
            <a:pPr lvl="1"/>
            <a:endParaRPr lang="nl-BE" dirty="0"/>
          </a:p>
          <a:p>
            <a:pPr lvl="1"/>
            <a:endParaRPr lang="nl-BE" dirty="0"/>
          </a:p>
          <a:p>
            <a:pPr lvl="1"/>
            <a:endParaRPr lang="nl-BE" dirty="0"/>
          </a:p>
          <a:p>
            <a:pPr lvl="1"/>
            <a:endParaRPr lang="nl-BE" dirty="0"/>
          </a:p>
          <a:p>
            <a:pPr lvl="2"/>
            <a:endParaRPr lang="nl-BE" dirty="0"/>
          </a:p>
          <a:p>
            <a:pPr lvl="2"/>
            <a:endParaRPr lang="nl-BE" dirty="0"/>
          </a:p>
          <a:p>
            <a:pPr lvl="2"/>
            <a:endParaRPr lang="nl-BE" dirty="0"/>
          </a:p>
          <a:p>
            <a:pPr lvl="2"/>
            <a:endParaRPr lang="nl-BE" dirty="0"/>
          </a:p>
          <a:p>
            <a:pPr marL="457200" lvl="1" indent="0">
              <a:buNone/>
            </a:pPr>
            <a:endParaRPr lang="nl-BE" dirty="0"/>
          </a:p>
        </p:txBody>
      </p:sp>
      <p:pic>
        <p:nvPicPr>
          <p:cNvPr id="5" name="Afbeelding 4">
            <a:hlinkClick r:id="rId3"/>
            <a:extLst>
              <a:ext uri="{FF2B5EF4-FFF2-40B4-BE49-F238E27FC236}">
                <a16:creationId xmlns:a16="http://schemas.microsoft.com/office/drawing/2014/main" id="{4CA80BDC-E055-DCD6-4001-5B73000D2B2C}"/>
              </a:ext>
            </a:extLst>
          </p:cNvPr>
          <p:cNvPicPr>
            <a:picLocks noChangeAspect="1"/>
          </p:cNvPicPr>
          <p:nvPr/>
        </p:nvPicPr>
        <p:blipFill>
          <a:blip r:embed="rId4"/>
          <a:stretch>
            <a:fillRect/>
          </a:stretch>
        </p:blipFill>
        <p:spPr>
          <a:xfrm>
            <a:off x="5818743" y="1681107"/>
            <a:ext cx="5039428" cy="1848108"/>
          </a:xfrm>
          <a:prstGeom prst="rect">
            <a:avLst/>
          </a:prstGeom>
        </p:spPr>
      </p:pic>
      <p:pic>
        <p:nvPicPr>
          <p:cNvPr id="2" name="Afbeelding 1">
            <a:extLst>
              <a:ext uri="{FF2B5EF4-FFF2-40B4-BE49-F238E27FC236}">
                <a16:creationId xmlns:a16="http://schemas.microsoft.com/office/drawing/2014/main" id="{FD2F016C-049A-2B18-5ED5-2FDD12CC9AD7}"/>
              </a:ext>
            </a:extLst>
          </p:cNvPr>
          <p:cNvPicPr>
            <a:picLocks noChangeAspect="1"/>
          </p:cNvPicPr>
          <p:nvPr/>
        </p:nvPicPr>
        <p:blipFill>
          <a:blip r:embed="rId5"/>
          <a:stretch>
            <a:fillRect/>
          </a:stretch>
        </p:blipFill>
        <p:spPr>
          <a:xfrm>
            <a:off x="0" y="0"/>
            <a:ext cx="3872310" cy="1790280"/>
          </a:xfrm>
          <a:prstGeom prst="rect">
            <a:avLst/>
          </a:prstGeom>
        </p:spPr>
      </p:pic>
      <p:sp>
        <p:nvSpPr>
          <p:cNvPr id="4" name="Tekstvak 3">
            <a:extLst>
              <a:ext uri="{FF2B5EF4-FFF2-40B4-BE49-F238E27FC236}">
                <a16:creationId xmlns:a16="http://schemas.microsoft.com/office/drawing/2014/main" id="{6D060B27-358C-27D8-6FD1-2CA137779CF3}"/>
              </a:ext>
            </a:extLst>
          </p:cNvPr>
          <p:cNvSpPr txBox="1"/>
          <p:nvPr/>
        </p:nvSpPr>
        <p:spPr>
          <a:xfrm>
            <a:off x="881742" y="3918857"/>
            <a:ext cx="9111343" cy="2215991"/>
          </a:xfrm>
          <a:prstGeom prst="rect">
            <a:avLst/>
          </a:prstGeom>
          <a:noFill/>
        </p:spPr>
        <p:txBody>
          <a:bodyPr wrap="square" rtlCol="0">
            <a:spAutoFit/>
          </a:bodyPr>
          <a:lstStyle/>
          <a:p>
            <a:pPr lvl="1">
              <a:lnSpc>
                <a:spcPct val="150000"/>
              </a:lnSpc>
            </a:pPr>
            <a:r>
              <a:rPr lang="nl-BE" sz="2000" dirty="0"/>
              <a:t>Gebruik dit als voorbeeld over de afhandeling van een faillissement.</a:t>
            </a:r>
          </a:p>
          <a:p>
            <a:pPr marL="1257300" lvl="2" indent="-342900">
              <a:lnSpc>
                <a:spcPct val="150000"/>
              </a:lnSpc>
              <a:buFont typeface="Arial" panose="020B0604020202020204" pitchFamily="34" charset="0"/>
              <a:buChar char="•"/>
            </a:pPr>
            <a:r>
              <a:rPr lang="nl-BE" sz="2000" dirty="0"/>
              <a:t>Welke bedrijven zijn afgelopen maand failliet gegaan in Wommelgem?</a:t>
            </a:r>
          </a:p>
          <a:p>
            <a:pPr marL="1257300" lvl="2" indent="-342900">
              <a:lnSpc>
                <a:spcPct val="150000"/>
              </a:lnSpc>
              <a:buFont typeface="Arial" panose="020B0604020202020204" pitchFamily="34" charset="0"/>
              <a:buChar char="•"/>
            </a:pPr>
            <a:r>
              <a:rPr lang="nl-BE" sz="2000" dirty="0"/>
              <a:t>Wat betekent dit?</a:t>
            </a:r>
          </a:p>
          <a:p>
            <a:pPr marL="1257300" lvl="2" indent="-342900">
              <a:lnSpc>
                <a:spcPct val="150000"/>
              </a:lnSpc>
              <a:buFont typeface="Arial" panose="020B0604020202020204" pitchFamily="34" charset="0"/>
              <a:buChar char="•"/>
            </a:pPr>
            <a:r>
              <a:rPr lang="nl-BE" sz="2000" dirty="0"/>
              <a:t>Wat is het gevolg hiervan?</a:t>
            </a:r>
          </a:p>
          <a:p>
            <a:endParaRPr lang="nl-BE" dirty="0"/>
          </a:p>
        </p:txBody>
      </p:sp>
    </p:spTree>
    <p:extLst>
      <p:ext uri="{BB962C8B-B14F-4D97-AF65-F5344CB8AC3E}">
        <p14:creationId xmlns:p14="http://schemas.microsoft.com/office/powerpoint/2010/main" val="66723259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40B5CC-C7BC-369C-5943-4BE226BB87F7}"/>
            </a:ext>
          </a:extLst>
        </p:cNvPr>
        <p:cNvGrpSpPr/>
        <p:nvPr/>
      </p:nvGrpSpPr>
      <p:grpSpPr>
        <a:xfrm>
          <a:off x="0" y="0"/>
          <a:ext cx="0" cy="0"/>
          <a:chOff x="0" y="0"/>
          <a:chExt cx="0" cy="0"/>
        </a:xfrm>
      </p:grpSpPr>
      <p:sp>
        <p:nvSpPr>
          <p:cNvPr id="6" name="Tijdelijke aanduiding voor inhoud 5">
            <a:extLst>
              <a:ext uri="{FF2B5EF4-FFF2-40B4-BE49-F238E27FC236}">
                <a16:creationId xmlns:a16="http://schemas.microsoft.com/office/drawing/2014/main" id="{86BC3F86-EF97-1114-4033-9D3DE8547F0F}"/>
              </a:ext>
            </a:extLst>
          </p:cNvPr>
          <p:cNvSpPr>
            <a:spLocks noGrp="1"/>
          </p:cNvSpPr>
          <p:nvPr>
            <p:ph idx="1"/>
          </p:nvPr>
        </p:nvSpPr>
        <p:spPr>
          <a:xfrm>
            <a:off x="3995057" y="608313"/>
            <a:ext cx="7469162" cy="6140830"/>
          </a:xfrm>
        </p:spPr>
        <p:txBody>
          <a:bodyPr>
            <a:normAutofit/>
          </a:bodyPr>
          <a:lstStyle/>
          <a:p>
            <a:r>
              <a:rPr lang="nl-BE" dirty="0">
                <a:solidFill>
                  <a:srgbClr val="0070C0"/>
                </a:solidFill>
              </a:rPr>
              <a:t>Voorbeeld 5:</a:t>
            </a:r>
            <a:r>
              <a:rPr lang="nl-BE" dirty="0"/>
              <a:t> </a:t>
            </a:r>
          </a:p>
          <a:p>
            <a:pPr marL="0" indent="0">
              <a:buNone/>
            </a:pPr>
            <a:r>
              <a:rPr lang="nl-BE" sz="1800" dirty="0"/>
              <a:t>Boekhouden </a:t>
            </a:r>
            <a:br>
              <a:rPr lang="nl-BE" sz="1800" dirty="0"/>
            </a:br>
            <a:r>
              <a:rPr lang="nl-BE" sz="1800" dirty="0"/>
              <a:t>(boeken van Kapitaal, diensten en diverse goederen, afschrijvingen, …)</a:t>
            </a:r>
          </a:p>
          <a:p>
            <a:pPr lvl="2"/>
            <a:endParaRPr lang="nl-BE" dirty="0"/>
          </a:p>
          <a:p>
            <a:pPr lvl="2"/>
            <a:endParaRPr lang="nl-BE" dirty="0"/>
          </a:p>
          <a:p>
            <a:pPr marL="457200" lvl="1" indent="0">
              <a:buNone/>
            </a:pPr>
            <a:endParaRPr lang="nl-BE" dirty="0"/>
          </a:p>
        </p:txBody>
      </p:sp>
      <p:pic>
        <p:nvPicPr>
          <p:cNvPr id="4" name="Afbeelding 3">
            <a:hlinkClick r:id="rId3"/>
            <a:extLst>
              <a:ext uri="{FF2B5EF4-FFF2-40B4-BE49-F238E27FC236}">
                <a16:creationId xmlns:a16="http://schemas.microsoft.com/office/drawing/2014/main" id="{EC01B3F4-63F5-C5F2-0FFB-EFCD6572CADC}"/>
              </a:ext>
            </a:extLst>
          </p:cNvPr>
          <p:cNvPicPr>
            <a:picLocks noChangeAspect="1"/>
          </p:cNvPicPr>
          <p:nvPr/>
        </p:nvPicPr>
        <p:blipFill>
          <a:blip r:embed="rId4"/>
          <a:stretch>
            <a:fillRect/>
          </a:stretch>
        </p:blipFill>
        <p:spPr>
          <a:xfrm>
            <a:off x="5650873" y="1790280"/>
            <a:ext cx="4157530" cy="1894450"/>
          </a:xfrm>
          <a:prstGeom prst="rect">
            <a:avLst/>
          </a:prstGeom>
        </p:spPr>
      </p:pic>
      <p:pic>
        <p:nvPicPr>
          <p:cNvPr id="2" name="Afbeelding 1">
            <a:extLst>
              <a:ext uri="{FF2B5EF4-FFF2-40B4-BE49-F238E27FC236}">
                <a16:creationId xmlns:a16="http://schemas.microsoft.com/office/drawing/2014/main" id="{FDC037DD-60F0-527A-A88D-17C7369CBEF7}"/>
              </a:ext>
            </a:extLst>
          </p:cNvPr>
          <p:cNvPicPr>
            <a:picLocks noChangeAspect="1"/>
          </p:cNvPicPr>
          <p:nvPr/>
        </p:nvPicPr>
        <p:blipFill>
          <a:blip r:embed="rId5"/>
          <a:stretch>
            <a:fillRect/>
          </a:stretch>
        </p:blipFill>
        <p:spPr>
          <a:xfrm>
            <a:off x="0" y="0"/>
            <a:ext cx="3872310" cy="1790280"/>
          </a:xfrm>
          <a:prstGeom prst="rect">
            <a:avLst/>
          </a:prstGeom>
        </p:spPr>
      </p:pic>
      <p:sp>
        <p:nvSpPr>
          <p:cNvPr id="5" name="Tekstvak 4">
            <a:extLst>
              <a:ext uri="{FF2B5EF4-FFF2-40B4-BE49-F238E27FC236}">
                <a16:creationId xmlns:a16="http://schemas.microsoft.com/office/drawing/2014/main" id="{2125D707-220C-4AFA-528B-898E201A7243}"/>
              </a:ext>
            </a:extLst>
          </p:cNvPr>
          <p:cNvSpPr txBox="1"/>
          <p:nvPr/>
        </p:nvSpPr>
        <p:spPr>
          <a:xfrm>
            <a:off x="651581" y="4038600"/>
            <a:ext cx="10178142" cy="2523768"/>
          </a:xfrm>
          <a:prstGeom prst="rect">
            <a:avLst/>
          </a:prstGeom>
          <a:noFill/>
        </p:spPr>
        <p:txBody>
          <a:bodyPr wrap="square" rtlCol="0">
            <a:spAutoFit/>
          </a:bodyPr>
          <a:lstStyle/>
          <a:p>
            <a:pPr marL="800100" lvl="1" indent="-342900">
              <a:buFont typeface="Arial" panose="020B0604020202020204" pitchFamily="34" charset="0"/>
              <a:buChar char="•"/>
            </a:pPr>
            <a:r>
              <a:rPr lang="nl-BE" sz="2000" dirty="0"/>
              <a:t>Gebruik een concreet voorbeeld van een vennootschap uit de buurt (</a:t>
            </a:r>
            <a:r>
              <a:rPr lang="nl-BE" sz="2000" dirty="0">
                <a:solidFill>
                  <a:srgbClr val="0070C0"/>
                </a:solidFill>
              </a:rPr>
              <a:t>leefwereld</a:t>
            </a:r>
            <a:r>
              <a:rPr lang="nl-BE" sz="2000" dirty="0"/>
              <a:t>).</a:t>
            </a:r>
          </a:p>
          <a:p>
            <a:pPr marL="800100" lvl="1" indent="-342900">
              <a:buFont typeface="Arial" panose="020B0604020202020204" pitchFamily="34" charset="0"/>
              <a:buChar char="•"/>
            </a:pPr>
            <a:r>
              <a:rPr lang="nl-BE" sz="2000" dirty="0"/>
              <a:t>Download via de website van de </a:t>
            </a:r>
            <a:r>
              <a:rPr lang="nl-BE" sz="2000" dirty="0">
                <a:hlinkClick r:id="rId6"/>
              </a:rPr>
              <a:t>balanscentrale</a:t>
            </a:r>
            <a:r>
              <a:rPr lang="nl-BE" sz="2000" dirty="0"/>
              <a:t> de jaarrekening </a:t>
            </a:r>
            <a:br>
              <a:rPr lang="nl-BE" sz="2000" dirty="0"/>
            </a:br>
            <a:r>
              <a:rPr lang="nl-BE" sz="2000" dirty="0"/>
              <a:t>(bijvoorbeeld van de Delhaize in de straat).</a:t>
            </a:r>
          </a:p>
          <a:p>
            <a:pPr marL="800100" lvl="1" indent="-342900">
              <a:buFont typeface="Arial" panose="020B0604020202020204" pitchFamily="34" charset="0"/>
              <a:buChar char="•"/>
            </a:pPr>
            <a:endParaRPr lang="nl-BE" sz="2000" dirty="0"/>
          </a:p>
          <a:p>
            <a:pPr marL="1257300" lvl="2" indent="-342900">
              <a:buFont typeface="Arial" panose="020B0604020202020204" pitchFamily="34" charset="0"/>
              <a:buChar char="•"/>
            </a:pPr>
            <a:r>
              <a:rPr lang="nl-BE" sz="2000" dirty="0"/>
              <a:t>Waar vind je de rekening </a:t>
            </a:r>
            <a:r>
              <a:rPr lang="nl-BE" sz="2000" i="1" dirty="0"/>
              <a:t>Kapitaal</a:t>
            </a:r>
            <a:r>
              <a:rPr lang="nl-BE" sz="2000" dirty="0"/>
              <a:t> in de jaarrekening? Welke MAR-rekening?</a:t>
            </a:r>
          </a:p>
          <a:p>
            <a:pPr marL="1257300" lvl="2" indent="-342900">
              <a:buFont typeface="Arial" panose="020B0604020202020204" pitchFamily="34" charset="0"/>
              <a:buChar char="•"/>
            </a:pPr>
            <a:r>
              <a:rPr lang="nl-BE" sz="2000" dirty="0"/>
              <a:t>Hoeveel bedraagt het </a:t>
            </a:r>
            <a:r>
              <a:rPr lang="nl-BE" sz="2000" i="1" dirty="0"/>
              <a:t>Kapitaal</a:t>
            </a:r>
            <a:r>
              <a:rPr lang="nl-BE" sz="2000" dirty="0"/>
              <a:t>?</a:t>
            </a:r>
          </a:p>
          <a:p>
            <a:pPr marL="1257300" lvl="2" indent="-342900">
              <a:buFont typeface="Arial" panose="020B0604020202020204" pitchFamily="34" charset="0"/>
              <a:buChar char="•"/>
            </a:pPr>
            <a:r>
              <a:rPr lang="nl-BE" sz="2000" dirty="0"/>
              <a:t>Beoordeel dit in het kader van het totaalbedrag van de passiva.</a:t>
            </a:r>
          </a:p>
          <a:p>
            <a:endParaRPr lang="nl-BE" dirty="0"/>
          </a:p>
        </p:txBody>
      </p:sp>
    </p:spTree>
    <p:extLst>
      <p:ext uri="{BB962C8B-B14F-4D97-AF65-F5344CB8AC3E}">
        <p14:creationId xmlns:p14="http://schemas.microsoft.com/office/powerpoint/2010/main" val="17503454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57BE915-2AC5-38EB-2DEA-9648CD287525}"/>
            </a:ext>
          </a:extLst>
        </p:cNvPr>
        <p:cNvGrpSpPr/>
        <p:nvPr/>
      </p:nvGrpSpPr>
      <p:grpSpPr>
        <a:xfrm>
          <a:off x="0" y="0"/>
          <a:ext cx="0" cy="0"/>
          <a:chOff x="0" y="0"/>
          <a:chExt cx="0" cy="0"/>
        </a:xfrm>
      </p:grpSpPr>
      <p:sp>
        <p:nvSpPr>
          <p:cNvPr id="5" name="Tijdelijke aanduiding voor inhoud 4">
            <a:extLst>
              <a:ext uri="{FF2B5EF4-FFF2-40B4-BE49-F238E27FC236}">
                <a16:creationId xmlns:a16="http://schemas.microsoft.com/office/drawing/2014/main" id="{82EBDDEA-AC17-15EE-05BC-D0383B1A4F38}"/>
              </a:ext>
            </a:extLst>
          </p:cNvPr>
          <p:cNvSpPr>
            <a:spLocks noGrp="1"/>
          </p:cNvSpPr>
          <p:nvPr>
            <p:ph idx="1"/>
          </p:nvPr>
        </p:nvSpPr>
        <p:spPr>
          <a:xfrm>
            <a:off x="838200" y="2884713"/>
            <a:ext cx="10515600" cy="3292249"/>
          </a:xfrm>
        </p:spPr>
        <p:txBody>
          <a:bodyPr/>
          <a:lstStyle/>
          <a:p>
            <a:r>
              <a:rPr lang="nl-BE" dirty="0">
                <a:solidFill>
                  <a:srgbClr val="0070C0"/>
                </a:solidFill>
              </a:rPr>
              <a:t>Theoretisch kader</a:t>
            </a:r>
          </a:p>
          <a:p>
            <a:pPr lvl="1"/>
            <a:r>
              <a:rPr lang="nl-BE" dirty="0"/>
              <a:t>Dual coding = combinatie tekst en beeld</a:t>
            </a:r>
          </a:p>
          <a:p>
            <a:pPr lvl="1"/>
            <a:r>
              <a:rPr lang="nl-BE" dirty="0"/>
              <a:t>Beeld = afbeelding, video, cartoon …</a:t>
            </a:r>
          </a:p>
          <a:p>
            <a:pPr lvl="1"/>
            <a:endParaRPr lang="nl-BE" dirty="0"/>
          </a:p>
          <a:p>
            <a:pPr lvl="1"/>
            <a:endParaRPr lang="nl-BE" dirty="0"/>
          </a:p>
        </p:txBody>
      </p:sp>
      <p:pic>
        <p:nvPicPr>
          <p:cNvPr id="6" name="Afbeelding 5">
            <a:extLst>
              <a:ext uri="{FF2B5EF4-FFF2-40B4-BE49-F238E27FC236}">
                <a16:creationId xmlns:a16="http://schemas.microsoft.com/office/drawing/2014/main" id="{CA95CC0A-28AC-F3B3-8DB5-190D7ECA9DFD}"/>
              </a:ext>
            </a:extLst>
          </p:cNvPr>
          <p:cNvPicPr>
            <a:picLocks noChangeAspect="1"/>
          </p:cNvPicPr>
          <p:nvPr/>
        </p:nvPicPr>
        <p:blipFill>
          <a:blip r:embed="rId3"/>
          <a:stretch>
            <a:fillRect/>
          </a:stretch>
        </p:blipFill>
        <p:spPr>
          <a:xfrm>
            <a:off x="0" y="0"/>
            <a:ext cx="9545382" cy="2181529"/>
          </a:xfrm>
          <a:prstGeom prst="rect">
            <a:avLst/>
          </a:prstGeom>
        </p:spPr>
      </p:pic>
      <p:sp>
        <p:nvSpPr>
          <p:cNvPr id="2" name="AutoShape 2" descr="Cognitive Load Theory | What is Dual Coding? Structural Learning">
            <a:extLst>
              <a:ext uri="{FF2B5EF4-FFF2-40B4-BE49-F238E27FC236}">
                <a16:creationId xmlns:a16="http://schemas.microsoft.com/office/drawing/2014/main" id="{7E59D69B-4C97-8A31-AF32-81E72BDCADDA}"/>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nl-BE" dirty="0"/>
          </a:p>
        </p:txBody>
      </p:sp>
      <p:pic>
        <p:nvPicPr>
          <p:cNvPr id="8" name="Afbeelding 7">
            <a:extLst>
              <a:ext uri="{FF2B5EF4-FFF2-40B4-BE49-F238E27FC236}">
                <a16:creationId xmlns:a16="http://schemas.microsoft.com/office/drawing/2014/main" id="{85021EF6-8D25-FB2F-A7C9-DB9B44015141}"/>
              </a:ext>
            </a:extLst>
          </p:cNvPr>
          <p:cNvPicPr>
            <a:picLocks noChangeAspect="1"/>
          </p:cNvPicPr>
          <p:nvPr/>
        </p:nvPicPr>
        <p:blipFill>
          <a:blip r:embed="rId4"/>
          <a:stretch>
            <a:fillRect/>
          </a:stretch>
        </p:blipFill>
        <p:spPr>
          <a:xfrm>
            <a:off x="2862942" y="4284584"/>
            <a:ext cx="5269186" cy="1814786"/>
          </a:xfrm>
          <a:prstGeom prst="rect">
            <a:avLst/>
          </a:prstGeom>
        </p:spPr>
      </p:pic>
    </p:spTree>
    <p:extLst>
      <p:ext uri="{BB962C8B-B14F-4D97-AF65-F5344CB8AC3E}">
        <p14:creationId xmlns:p14="http://schemas.microsoft.com/office/powerpoint/2010/main" val="41250579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C373B6-5F43-BF5A-36AD-1A4391EA4422}"/>
            </a:ext>
          </a:extLst>
        </p:cNvPr>
        <p:cNvGrpSpPr/>
        <p:nvPr/>
      </p:nvGrpSpPr>
      <p:grpSpPr>
        <a:xfrm>
          <a:off x="0" y="0"/>
          <a:ext cx="0" cy="0"/>
          <a:chOff x="0" y="0"/>
          <a:chExt cx="0" cy="0"/>
        </a:xfrm>
      </p:grpSpPr>
      <p:sp>
        <p:nvSpPr>
          <p:cNvPr id="5" name="Tijdelijke aanduiding voor inhoud 4">
            <a:extLst>
              <a:ext uri="{FF2B5EF4-FFF2-40B4-BE49-F238E27FC236}">
                <a16:creationId xmlns:a16="http://schemas.microsoft.com/office/drawing/2014/main" id="{6B9F439A-2AC4-9689-C650-0822F7BB48AF}"/>
              </a:ext>
            </a:extLst>
          </p:cNvPr>
          <p:cNvSpPr>
            <a:spLocks noGrp="1"/>
          </p:cNvSpPr>
          <p:nvPr>
            <p:ph idx="1"/>
          </p:nvPr>
        </p:nvSpPr>
        <p:spPr>
          <a:xfrm>
            <a:off x="3881536" y="282839"/>
            <a:ext cx="7946572" cy="3292249"/>
          </a:xfrm>
        </p:spPr>
        <p:txBody>
          <a:bodyPr/>
          <a:lstStyle/>
          <a:p>
            <a:r>
              <a:rPr lang="nl-BE" dirty="0">
                <a:solidFill>
                  <a:srgbClr val="0070C0"/>
                </a:solidFill>
              </a:rPr>
              <a:t>Voorbeeld 1</a:t>
            </a:r>
            <a:r>
              <a:rPr lang="nl-BE" dirty="0"/>
              <a:t>: Kassasystemen</a:t>
            </a:r>
          </a:p>
          <a:p>
            <a:pPr lvl="1"/>
            <a:r>
              <a:rPr lang="nl-BE" dirty="0"/>
              <a:t>Behandel klassikaal </a:t>
            </a:r>
            <a:r>
              <a:rPr lang="nl-BE" dirty="0">
                <a:solidFill>
                  <a:srgbClr val="00B050"/>
                </a:solidFill>
              </a:rPr>
              <a:t>artikel</a:t>
            </a:r>
            <a:r>
              <a:rPr lang="nl-BE" dirty="0"/>
              <a:t>. </a:t>
            </a:r>
          </a:p>
          <a:p>
            <a:pPr lvl="1"/>
            <a:r>
              <a:rPr lang="nl-BE" dirty="0"/>
              <a:t>Toon </a:t>
            </a:r>
            <a:r>
              <a:rPr lang="nl-BE" dirty="0">
                <a:solidFill>
                  <a:srgbClr val="00B050"/>
                </a:solidFill>
                <a:hlinkClick r:id="rId3"/>
              </a:rPr>
              <a:t>video</a:t>
            </a:r>
            <a:r>
              <a:rPr lang="nl-BE" dirty="0"/>
              <a:t> over kassasysteem.</a:t>
            </a:r>
          </a:p>
          <a:p>
            <a:pPr lvl="1"/>
            <a:r>
              <a:rPr lang="nl-BE" dirty="0"/>
              <a:t>Koppel dit aan een </a:t>
            </a:r>
            <a:r>
              <a:rPr lang="nl-BE" dirty="0">
                <a:solidFill>
                  <a:srgbClr val="00B050"/>
                </a:solidFill>
              </a:rPr>
              <a:t>bezoek</a:t>
            </a:r>
            <a:r>
              <a:rPr lang="nl-BE" dirty="0"/>
              <a:t> aan Colruyt-winkel met eventueel gesprek met manager.</a:t>
            </a:r>
          </a:p>
          <a:p>
            <a:pPr lvl="1"/>
            <a:endParaRPr lang="nl-BE" dirty="0"/>
          </a:p>
          <a:p>
            <a:pPr lvl="1"/>
            <a:endParaRPr lang="nl-BE" dirty="0"/>
          </a:p>
        </p:txBody>
      </p:sp>
      <p:pic>
        <p:nvPicPr>
          <p:cNvPr id="4" name="Afbeelding 3">
            <a:extLst>
              <a:ext uri="{FF2B5EF4-FFF2-40B4-BE49-F238E27FC236}">
                <a16:creationId xmlns:a16="http://schemas.microsoft.com/office/drawing/2014/main" id="{5CEFF21E-FE8C-E54C-3129-26F36ED5B5B3}"/>
              </a:ext>
            </a:extLst>
          </p:cNvPr>
          <p:cNvPicPr>
            <a:picLocks noChangeAspect="1"/>
          </p:cNvPicPr>
          <p:nvPr/>
        </p:nvPicPr>
        <p:blipFill>
          <a:blip r:embed="rId4"/>
          <a:stretch>
            <a:fillRect/>
          </a:stretch>
        </p:blipFill>
        <p:spPr>
          <a:xfrm>
            <a:off x="-1" y="0"/>
            <a:ext cx="3319039" cy="1709057"/>
          </a:xfrm>
          <a:prstGeom prst="rect">
            <a:avLst/>
          </a:prstGeom>
        </p:spPr>
      </p:pic>
      <p:sp>
        <p:nvSpPr>
          <p:cNvPr id="8" name="Tekstvak 7">
            <a:extLst>
              <a:ext uri="{FF2B5EF4-FFF2-40B4-BE49-F238E27FC236}">
                <a16:creationId xmlns:a16="http://schemas.microsoft.com/office/drawing/2014/main" id="{B6C3BC4D-6079-CF89-574C-D084106C291B}"/>
              </a:ext>
            </a:extLst>
          </p:cNvPr>
          <p:cNvSpPr txBox="1"/>
          <p:nvPr/>
        </p:nvSpPr>
        <p:spPr>
          <a:xfrm>
            <a:off x="707570" y="4421543"/>
            <a:ext cx="9786257" cy="1754326"/>
          </a:xfrm>
          <a:prstGeom prst="rect">
            <a:avLst/>
          </a:prstGeom>
          <a:noFill/>
        </p:spPr>
        <p:txBody>
          <a:bodyPr wrap="square" rtlCol="0">
            <a:spAutoFit/>
          </a:bodyPr>
          <a:lstStyle/>
          <a:p>
            <a:r>
              <a:rPr lang="nl-BE" dirty="0"/>
              <a:t>Vragen:</a:t>
            </a:r>
          </a:p>
          <a:p>
            <a:pPr marL="285750" indent="-285750">
              <a:buFont typeface="Arial" panose="020B0604020202020204" pitchFamily="34" charset="0"/>
              <a:buChar char="•"/>
            </a:pPr>
            <a:r>
              <a:rPr lang="nl-BE" dirty="0"/>
              <a:t>Hoe werkt het kassasysteem?</a:t>
            </a:r>
          </a:p>
          <a:p>
            <a:pPr marL="285750" indent="-285750">
              <a:buFont typeface="Arial" panose="020B0604020202020204" pitchFamily="34" charset="0"/>
              <a:buChar char="•"/>
            </a:pPr>
            <a:r>
              <a:rPr lang="nl-BE" dirty="0"/>
              <a:t>Wat is het voordeel?</a:t>
            </a:r>
          </a:p>
          <a:p>
            <a:pPr marL="285750" indent="-285750">
              <a:buFont typeface="Arial" panose="020B0604020202020204" pitchFamily="34" charset="0"/>
              <a:buChar char="•"/>
            </a:pPr>
            <a:r>
              <a:rPr lang="nl-BE" dirty="0"/>
              <a:t>Vergelijk met andere systemen.</a:t>
            </a:r>
          </a:p>
          <a:p>
            <a:pPr marL="285750" indent="-285750">
              <a:buFont typeface="Arial" panose="020B0604020202020204" pitchFamily="34" charset="0"/>
              <a:buChar char="•"/>
            </a:pPr>
            <a:r>
              <a:rPr lang="nl-BE" dirty="0"/>
              <a:t>Hoe worden groeten en fruit afgerekend?</a:t>
            </a:r>
          </a:p>
          <a:p>
            <a:pPr marL="285750" indent="-285750">
              <a:buFont typeface="Arial" panose="020B0604020202020204" pitchFamily="34" charset="0"/>
              <a:buChar char="•"/>
            </a:pPr>
            <a:endParaRPr lang="nl-BE" dirty="0"/>
          </a:p>
        </p:txBody>
      </p:sp>
      <p:pic>
        <p:nvPicPr>
          <p:cNvPr id="10" name="Afbeelding 9">
            <a:hlinkClick r:id="rId5"/>
            <a:extLst>
              <a:ext uri="{FF2B5EF4-FFF2-40B4-BE49-F238E27FC236}">
                <a16:creationId xmlns:a16="http://schemas.microsoft.com/office/drawing/2014/main" id="{D0DBA422-AFCA-3C74-7785-64B62081CD53}"/>
              </a:ext>
            </a:extLst>
          </p:cNvPr>
          <p:cNvPicPr>
            <a:picLocks noChangeAspect="1"/>
          </p:cNvPicPr>
          <p:nvPr/>
        </p:nvPicPr>
        <p:blipFill>
          <a:blip r:embed="rId6"/>
          <a:stretch>
            <a:fillRect/>
          </a:stretch>
        </p:blipFill>
        <p:spPr>
          <a:xfrm>
            <a:off x="1490126" y="2728815"/>
            <a:ext cx="7687748" cy="1400370"/>
          </a:xfrm>
          <a:prstGeom prst="rect">
            <a:avLst/>
          </a:prstGeom>
          <a:ln>
            <a:solidFill>
              <a:schemeClr val="accent1"/>
            </a:solidFill>
          </a:ln>
        </p:spPr>
      </p:pic>
    </p:spTree>
    <p:extLst>
      <p:ext uri="{BB962C8B-B14F-4D97-AF65-F5344CB8AC3E}">
        <p14:creationId xmlns:p14="http://schemas.microsoft.com/office/powerpoint/2010/main" val="23993838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014BFD-E92F-94B1-26F3-64EE21A49BA6}"/>
            </a:ext>
          </a:extLst>
        </p:cNvPr>
        <p:cNvGrpSpPr/>
        <p:nvPr/>
      </p:nvGrpSpPr>
      <p:grpSpPr>
        <a:xfrm>
          <a:off x="0" y="0"/>
          <a:ext cx="0" cy="0"/>
          <a:chOff x="0" y="0"/>
          <a:chExt cx="0" cy="0"/>
        </a:xfrm>
      </p:grpSpPr>
      <p:sp>
        <p:nvSpPr>
          <p:cNvPr id="5" name="Tijdelijke aanduiding voor inhoud 4">
            <a:extLst>
              <a:ext uri="{FF2B5EF4-FFF2-40B4-BE49-F238E27FC236}">
                <a16:creationId xmlns:a16="http://schemas.microsoft.com/office/drawing/2014/main" id="{A4B15D66-B0A9-73AA-6048-D09619FEED12}"/>
              </a:ext>
            </a:extLst>
          </p:cNvPr>
          <p:cNvSpPr>
            <a:spLocks noGrp="1"/>
          </p:cNvSpPr>
          <p:nvPr>
            <p:ph idx="1"/>
          </p:nvPr>
        </p:nvSpPr>
        <p:spPr>
          <a:xfrm>
            <a:off x="3881536" y="282839"/>
            <a:ext cx="7946572" cy="3292249"/>
          </a:xfrm>
        </p:spPr>
        <p:txBody>
          <a:bodyPr/>
          <a:lstStyle/>
          <a:p>
            <a:r>
              <a:rPr lang="nl-BE" dirty="0">
                <a:solidFill>
                  <a:srgbClr val="0070C0"/>
                </a:solidFill>
              </a:rPr>
              <a:t>Voorbeeld 2</a:t>
            </a:r>
            <a:r>
              <a:rPr lang="nl-BE" dirty="0"/>
              <a:t>: Combinatie grafiek of artikel en radiofragment</a:t>
            </a:r>
          </a:p>
          <a:p>
            <a:pPr lvl="1"/>
            <a:r>
              <a:rPr lang="nl-BE" dirty="0">
                <a:solidFill>
                  <a:srgbClr val="00B050"/>
                </a:solidFill>
              </a:rPr>
              <a:t>Grafiek inflatie</a:t>
            </a:r>
          </a:p>
          <a:p>
            <a:pPr lvl="1"/>
            <a:r>
              <a:rPr lang="nl-BE" dirty="0">
                <a:solidFill>
                  <a:srgbClr val="00B050"/>
                </a:solidFill>
              </a:rPr>
              <a:t>Nieuwsbericht, </a:t>
            </a:r>
            <a:r>
              <a:rPr lang="nl-BE" dirty="0">
                <a:solidFill>
                  <a:srgbClr val="00B050"/>
                </a:solidFill>
                <a:hlinkClick r:id="rId3">
                  <a:extLst>
                    <a:ext uri="{A12FA001-AC4F-418D-AE19-62706E023703}">
                      <ahyp:hlinkClr xmlns:ahyp="http://schemas.microsoft.com/office/drawing/2018/hyperlinkcolor" val="tx"/>
                    </a:ext>
                  </a:extLst>
                </a:hlinkClick>
              </a:rPr>
              <a:t>radio</a:t>
            </a:r>
            <a:r>
              <a:rPr lang="nl-BE" dirty="0">
                <a:solidFill>
                  <a:srgbClr val="00B050"/>
                </a:solidFill>
              </a:rPr>
              <a:t> </a:t>
            </a:r>
            <a:r>
              <a:rPr lang="nl-BE" dirty="0"/>
              <a:t>inflatie</a:t>
            </a:r>
          </a:p>
          <a:p>
            <a:pPr lvl="1"/>
            <a:endParaRPr lang="nl-BE" dirty="0"/>
          </a:p>
          <a:p>
            <a:pPr lvl="1"/>
            <a:endParaRPr lang="nl-BE" dirty="0"/>
          </a:p>
        </p:txBody>
      </p:sp>
      <p:pic>
        <p:nvPicPr>
          <p:cNvPr id="9" name="Afbeelding 8">
            <a:hlinkClick r:id="rId4"/>
            <a:extLst>
              <a:ext uri="{FF2B5EF4-FFF2-40B4-BE49-F238E27FC236}">
                <a16:creationId xmlns:a16="http://schemas.microsoft.com/office/drawing/2014/main" id="{0FDE4C3E-8F79-B02B-AD4D-90DBAB532E0F}"/>
              </a:ext>
            </a:extLst>
          </p:cNvPr>
          <p:cNvPicPr>
            <a:picLocks noChangeAspect="1"/>
          </p:cNvPicPr>
          <p:nvPr/>
        </p:nvPicPr>
        <p:blipFill>
          <a:blip r:embed="rId5"/>
          <a:stretch>
            <a:fillRect/>
          </a:stretch>
        </p:blipFill>
        <p:spPr>
          <a:xfrm>
            <a:off x="594072" y="2115999"/>
            <a:ext cx="4903213" cy="2517668"/>
          </a:xfrm>
          <a:prstGeom prst="rect">
            <a:avLst/>
          </a:prstGeom>
        </p:spPr>
      </p:pic>
      <p:pic>
        <p:nvPicPr>
          <p:cNvPr id="4" name="Afbeelding 3">
            <a:extLst>
              <a:ext uri="{FF2B5EF4-FFF2-40B4-BE49-F238E27FC236}">
                <a16:creationId xmlns:a16="http://schemas.microsoft.com/office/drawing/2014/main" id="{1742CCAC-D47A-842C-6995-B30C7AF5C314}"/>
              </a:ext>
            </a:extLst>
          </p:cNvPr>
          <p:cNvPicPr>
            <a:picLocks noChangeAspect="1"/>
          </p:cNvPicPr>
          <p:nvPr/>
        </p:nvPicPr>
        <p:blipFill>
          <a:blip r:embed="rId6"/>
          <a:stretch>
            <a:fillRect/>
          </a:stretch>
        </p:blipFill>
        <p:spPr>
          <a:xfrm>
            <a:off x="-1" y="0"/>
            <a:ext cx="3319039" cy="1709057"/>
          </a:xfrm>
          <a:prstGeom prst="rect">
            <a:avLst/>
          </a:prstGeom>
        </p:spPr>
      </p:pic>
      <p:pic>
        <p:nvPicPr>
          <p:cNvPr id="7" name="Afbeelding 6">
            <a:hlinkClick r:id="rId7"/>
            <a:extLst>
              <a:ext uri="{FF2B5EF4-FFF2-40B4-BE49-F238E27FC236}">
                <a16:creationId xmlns:a16="http://schemas.microsoft.com/office/drawing/2014/main" id="{D8CDFBAC-FE29-8441-1342-3F201D2338EA}"/>
              </a:ext>
            </a:extLst>
          </p:cNvPr>
          <p:cNvPicPr>
            <a:picLocks noChangeAspect="1"/>
          </p:cNvPicPr>
          <p:nvPr/>
        </p:nvPicPr>
        <p:blipFill>
          <a:blip r:embed="rId8"/>
          <a:stretch>
            <a:fillRect/>
          </a:stretch>
        </p:blipFill>
        <p:spPr>
          <a:xfrm>
            <a:off x="5884509" y="2115999"/>
            <a:ext cx="5713419" cy="2626001"/>
          </a:xfrm>
          <a:prstGeom prst="rect">
            <a:avLst/>
          </a:prstGeom>
        </p:spPr>
      </p:pic>
      <p:sp>
        <p:nvSpPr>
          <p:cNvPr id="8" name="Tekstvak 7">
            <a:extLst>
              <a:ext uri="{FF2B5EF4-FFF2-40B4-BE49-F238E27FC236}">
                <a16:creationId xmlns:a16="http://schemas.microsoft.com/office/drawing/2014/main" id="{8F7C2D15-DF58-1D6C-AB64-B4A7377B01A5}"/>
              </a:ext>
            </a:extLst>
          </p:cNvPr>
          <p:cNvSpPr txBox="1"/>
          <p:nvPr/>
        </p:nvSpPr>
        <p:spPr>
          <a:xfrm>
            <a:off x="740228" y="4898571"/>
            <a:ext cx="9786257" cy="1477328"/>
          </a:xfrm>
          <a:prstGeom prst="rect">
            <a:avLst/>
          </a:prstGeom>
          <a:noFill/>
        </p:spPr>
        <p:txBody>
          <a:bodyPr wrap="square" rtlCol="0">
            <a:spAutoFit/>
          </a:bodyPr>
          <a:lstStyle/>
          <a:p>
            <a:r>
              <a:rPr lang="nl-BE" dirty="0"/>
              <a:t>Vragen:</a:t>
            </a:r>
          </a:p>
          <a:p>
            <a:pPr marL="285750" indent="-285750">
              <a:buFont typeface="Arial" panose="020B0604020202020204" pitchFamily="34" charset="0"/>
              <a:buChar char="•"/>
            </a:pPr>
            <a:r>
              <a:rPr lang="nl-BE" dirty="0"/>
              <a:t>Vind je de informatie uit het artikel / radiofragment terug in de grafiek? Hoe? Waar?</a:t>
            </a:r>
          </a:p>
          <a:p>
            <a:pPr marL="285750" indent="-285750">
              <a:buFont typeface="Arial" panose="020B0604020202020204" pitchFamily="34" charset="0"/>
              <a:buChar char="•"/>
            </a:pPr>
            <a:r>
              <a:rPr lang="nl-BE" dirty="0"/>
              <a:t>Vind je dezelfde informatie (getallen) terug in beide bronnen?</a:t>
            </a:r>
          </a:p>
          <a:p>
            <a:pPr marL="285750" indent="-285750">
              <a:buFont typeface="Arial" panose="020B0604020202020204" pitchFamily="34" charset="0"/>
              <a:buChar char="•"/>
            </a:pPr>
            <a:r>
              <a:rPr lang="nl-BE" dirty="0"/>
              <a:t>Welke bronnen worden gebruikt? Zijn die betrouwbaar?</a:t>
            </a:r>
          </a:p>
          <a:p>
            <a:pPr marL="285750" indent="-285750">
              <a:buFont typeface="Arial" panose="020B0604020202020204" pitchFamily="34" charset="0"/>
              <a:buChar char="•"/>
            </a:pPr>
            <a:endParaRPr lang="nl-BE" dirty="0"/>
          </a:p>
        </p:txBody>
      </p:sp>
    </p:spTree>
    <p:extLst>
      <p:ext uri="{BB962C8B-B14F-4D97-AF65-F5344CB8AC3E}">
        <p14:creationId xmlns:p14="http://schemas.microsoft.com/office/powerpoint/2010/main" val="33825536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E2A825-6CA9-FB3D-B7DA-C1E06108B3BE}"/>
            </a:ext>
          </a:extLst>
        </p:cNvPr>
        <p:cNvGrpSpPr/>
        <p:nvPr/>
      </p:nvGrpSpPr>
      <p:grpSpPr>
        <a:xfrm>
          <a:off x="0" y="0"/>
          <a:ext cx="0" cy="0"/>
          <a:chOff x="0" y="0"/>
          <a:chExt cx="0" cy="0"/>
        </a:xfrm>
      </p:grpSpPr>
      <p:sp>
        <p:nvSpPr>
          <p:cNvPr id="5" name="Tijdelijke aanduiding voor inhoud 4">
            <a:extLst>
              <a:ext uri="{FF2B5EF4-FFF2-40B4-BE49-F238E27FC236}">
                <a16:creationId xmlns:a16="http://schemas.microsoft.com/office/drawing/2014/main" id="{DDC203DD-C12A-30A2-573E-391BD846DE24}"/>
              </a:ext>
            </a:extLst>
          </p:cNvPr>
          <p:cNvSpPr>
            <a:spLocks noGrp="1"/>
          </p:cNvSpPr>
          <p:nvPr>
            <p:ph idx="1"/>
          </p:nvPr>
        </p:nvSpPr>
        <p:spPr>
          <a:xfrm>
            <a:off x="3690257" y="335856"/>
            <a:ext cx="7598228" cy="3292249"/>
          </a:xfrm>
        </p:spPr>
        <p:txBody>
          <a:bodyPr/>
          <a:lstStyle/>
          <a:p>
            <a:r>
              <a:rPr lang="nl-BE" dirty="0">
                <a:solidFill>
                  <a:srgbClr val="0070C0"/>
                </a:solidFill>
              </a:rPr>
              <a:t>Voorbeeld 3</a:t>
            </a:r>
            <a:r>
              <a:rPr lang="nl-BE" dirty="0"/>
              <a:t>: Combinatie cartoon en tekst over belastingen</a:t>
            </a:r>
          </a:p>
          <a:p>
            <a:pPr lvl="1"/>
            <a:r>
              <a:rPr lang="nl-BE" dirty="0"/>
              <a:t>Toon de </a:t>
            </a:r>
            <a:r>
              <a:rPr lang="nl-BE" dirty="0">
                <a:solidFill>
                  <a:srgbClr val="00B050"/>
                </a:solidFill>
              </a:rPr>
              <a:t>cartoon</a:t>
            </a:r>
            <a:r>
              <a:rPr lang="nl-BE" dirty="0"/>
              <a:t>.</a:t>
            </a:r>
          </a:p>
          <a:p>
            <a:pPr lvl="1"/>
            <a:r>
              <a:rPr lang="nl-BE" dirty="0"/>
              <a:t>Geef de </a:t>
            </a:r>
            <a:r>
              <a:rPr lang="nl-BE" dirty="0">
                <a:solidFill>
                  <a:srgbClr val="00B050"/>
                </a:solidFill>
              </a:rPr>
              <a:t>krantenkop of een –artikel</a:t>
            </a:r>
            <a:r>
              <a:rPr lang="nl-BE" dirty="0"/>
              <a:t>.</a:t>
            </a:r>
          </a:p>
          <a:p>
            <a:pPr lvl="2"/>
            <a:r>
              <a:rPr lang="nl-BE" dirty="0"/>
              <a:t>Wat is het verband tussen de cartoon en het artikel?</a:t>
            </a:r>
          </a:p>
          <a:p>
            <a:pPr lvl="2"/>
            <a:r>
              <a:rPr lang="nl-BE" dirty="0"/>
              <a:t>Wat is de betekenis van de cartoon?</a:t>
            </a:r>
          </a:p>
          <a:p>
            <a:pPr lvl="2"/>
            <a:r>
              <a:rPr lang="nl-BE" dirty="0"/>
              <a:t>Eventueel koppelen aan statistiek over belastingdruk.</a:t>
            </a:r>
          </a:p>
          <a:p>
            <a:pPr lvl="1"/>
            <a:endParaRPr lang="nl-BE" dirty="0"/>
          </a:p>
          <a:p>
            <a:pPr lvl="1"/>
            <a:endParaRPr lang="nl-BE" dirty="0"/>
          </a:p>
        </p:txBody>
      </p:sp>
      <p:pic>
        <p:nvPicPr>
          <p:cNvPr id="4" name="Afbeelding 3">
            <a:hlinkClick r:id="rId3"/>
            <a:extLst>
              <a:ext uri="{FF2B5EF4-FFF2-40B4-BE49-F238E27FC236}">
                <a16:creationId xmlns:a16="http://schemas.microsoft.com/office/drawing/2014/main" id="{911C4010-BB56-F215-E045-F4F2D85E9C31}"/>
              </a:ext>
            </a:extLst>
          </p:cNvPr>
          <p:cNvPicPr>
            <a:picLocks noChangeAspect="1"/>
          </p:cNvPicPr>
          <p:nvPr/>
        </p:nvPicPr>
        <p:blipFill>
          <a:blip r:embed="rId4"/>
          <a:stretch>
            <a:fillRect/>
          </a:stretch>
        </p:blipFill>
        <p:spPr>
          <a:xfrm>
            <a:off x="903515" y="3861991"/>
            <a:ext cx="3808435" cy="2530960"/>
          </a:xfrm>
          <a:prstGeom prst="rect">
            <a:avLst/>
          </a:prstGeom>
        </p:spPr>
      </p:pic>
      <p:pic>
        <p:nvPicPr>
          <p:cNvPr id="7" name="Afbeelding 6">
            <a:hlinkClick r:id="rId5"/>
            <a:extLst>
              <a:ext uri="{FF2B5EF4-FFF2-40B4-BE49-F238E27FC236}">
                <a16:creationId xmlns:a16="http://schemas.microsoft.com/office/drawing/2014/main" id="{FBD0E53B-52A2-BED2-18BE-D554E006E950}"/>
              </a:ext>
            </a:extLst>
          </p:cNvPr>
          <p:cNvPicPr>
            <a:picLocks noChangeAspect="1"/>
          </p:cNvPicPr>
          <p:nvPr/>
        </p:nvPicPr>
        <p:blipFill>
          <a:blip r:embed="rId6"/>
          <a:stretch>
            <a:fillRect/>
          </a:stretch>
        </p:blipFill>
        <p:spPr>
          <a:xfrm>
            <a:off x="5921371" y="3861991"/>
            <a:ext cx="5367114" cy="2660153"/>
          </a:xfrm>
          <a:prstGeom prst="rect">
            <a:avLst/>
          </a:prstGeom>
        </p:spPr>
      </p:pic>
      <p:pic>
        <p:nvPicPr>
          <p:cNvPr id="2" name="Afbeelding 1">
            <a:extLst>
              <a:ext uri="{FF2B5EF4-FFF2-40B4-BE49-F238E27FC236}">
                <a16:creationId xmlns:a16="http://schemas.microsoft.com/office/drawing/2014/main" id="{7550ABF2-5879-557E-244B-83297677A2F9}"/>
              </a:ext>
            </a:extLst>
          </p:cNvPr>
          <p:cNvPicPr>
            <a:picLocks noChangeAspect="1"/>
          </p:cNvPicPr>
          <p:nvPr/>
        </p:nvPicPr>
        <p:blipFill>
          <a:blip r:embed="rId7"/>
          <a:stretch>
            <a:fillRect/>
          </a:stretch>
        </p:blipFill>
        <p:spPr>
          <a:xfrm>
            <a:off x="-1" y="0"/>
            <a:ext cx="3319039" cy="1709057"/>
          </a:xfrm>
          <a:prstGeom prst="rect">
            <a:avLst/>
          </a:prstGeom>
        </p:spPr>
      </p:pic>
    </p:spTree>
    <p:extLst>
      <p:ext uri="{BB962C8B-B14F-4D97-AF65-F5344CB8AC3E}">
        <p14:creationId xmlns:p14="http://schemas.microsoft.com/office/powerpoint/2010/main" val="10925440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9FD84F-0531-C5F1-35A4-B7C7D61F54E1}"/>
              </a:ext>
            </a:extLst>
          </p:cNvPr>
          <p:cNvSpPr>
            <a:spLocks noGrp="1"/>
          </p:cNvSpPr>
          <p:nvPr>
            <p:ph type="title"/>
          </p:nvPr>
        </p:nvSpPr>
        <p:spPr/>
        <p:txBody>
          <a:bodyPr/>
          <a:lstStyle/>
          <a:p>
            <a:r>
              <a:rPr lang="nl-BE" dirty="0"/>
              <a:t>Wat is actualiteit?</a:t>
            </a:r>
          </a:p>
        </p:txBody>
      </p:sp>
      <p:sp>
        <p:nvSpPr>
          <p:cNvPr id="4" name="Rectangle 1">
            <a:extLst>
              <a:ext uri="{FF2B5EF4-FFF2-40B4-BE49-F238E27FC236}">
                <a16:creationId xmlns:a16="http://schemas.microsoft.com/office/drawing/2014/main" id="{0507A453-3A5E-68BB-40C3-CCCF767F23F0}"/>
              </a:ext>
            </a:extLst>
          </p:cNvPr>
          <p:cNvSpPr>
            <a:spLocks noGrp="1" noChangeArrowheads="1"/>
          </p:cNvSpPr>
          <p:nvPr>
            <p:ph idx="1"/>
          </p:nvPr>
        </p:nvSpPr>
        <p:spPr bwMode="auto">
          <a:xfrm>
            <a:off x="1226634" y="1791804"/>
            <a:ext cx="9027709" cy="419595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101568" rIns="0" bIns="101568"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nl-BE" altLang="nl-BE" b="1" i="0" u="none" strike="noStrike" cap="none" normalizeH="0" baseline="0" dirty="0">
                <a:ln>
                  <a:noFill/>
                </a:ln>
                <a:solidFill>
                  <a:srgbClr val="0A0A0A"/>
                </a:solidFill>
                <a:effectLst/>
                <a:latin typeface="+mn-lt"/>
              </a:rPr>
              <a:t>Kernaspecten van actualiteit:</a:t>
            </a:r>
            <a:endParaRPr kumimoji="0" lang="nl-BE" altLang="nl-BE" b="0" i="0" u="none" strike="noStrike" cap="none" normalizeH="0" baseline="0" dirty="0">
              <a:ln>
                <a:noFill/>
              </a:ln>
              <a:solidFill>
                <a:schemeClr val="tx1"/>
              </a:solidFill>
              <a:effectLst/>
              <a:latin typeface="+mn-lt"/>
            </a:endParaRPr>
          </a:p>
          <a:p>
            <a:pPr>
              <a:lnSpc>
                <a:spcPts val="3200"/>
              </a:lnSpc>
            </a:pPr>
            <a:r>
              <a:rPr kumimoji="0" lang="nl-BE" altLang="nl-BE" sz="2400" b="1" i="0" u="none" strike="noStrike" cap="none" normalizeH="0" baseline="0" dirty="0">
                <a:ln>
                  <a:noFill/>
                </a:ln>
                <a:solidFill>
                  <a:srgbClr val="0A0A0A"/>
                </a:solidFill>
                <a:effectLst/>
                <a:latin typeface="+mn-lt"/>
              </a:rPr>
              <a:t>Recent nieuws:</a:t>
            </a:r>
            <a:r>
              <a:rPr kumimoji="0" lang="nl-BE" altLang="nl-BE" sz="2400" b="0" i="0" u="none" strike="noStrike" cap="none" normalizeH="0" baseline="0" dirty="0">
                <a:ln>
                  <a:noFill/>
                </a:ln>
                <a:solidFill>
                  <a:srgbClr val="0A0A0A"/>
                </a:solidFill>
                <a:effectLst/>
                <a:latin typeface="+mn-lt"/>
              </a:rPr>
              <a:t> Het gaat om gebeurtenissen die recentelijk hebben plaatsgevonden.</a:t>
            </a:r>
          </a:p>
          <a:p>
            <a:pPr>
              <a:lnSpc>
                <a:spcPts val="3200"/>
              </a:lnSpc>
            </a:pPr>
            <a:r>
              <a:rPr kumimoji="0" lang="nl-BE" altLang="nl-BE" sz="2400" b="1" i="0" u="none" strike="noStrike" cap="none" normalizeH="0" baseline="0" dirty="0">
                <a:ln>
                  <a:noFill/>
                </a:ln>
                <a:solidFill>
                  <a:srgbClr val="0A0A0A"/>
                </a:solidFill>
                <a:effectLst/>
                <a:latin typeface="+mn-lt"/>
              </a:rPr>
              <a:t>Breed bereik:</a:t>
            </a:r>
            <a:r>
              <a:rPr kumimoji="0" lang="nl-BE" altLang="nl-BE" sz="2400" b="0" i="0" u="none" strike="noStrike" cap="none" normalizeH="0" baseline="0" dirty="0">
                <a:ln>
                  <a:noFill/>
                </a:ln>
                <a:solidFill>
                  <a:srgbClr val="0A0A0A"/>
                </a:solidFill>
                <a:effectLst/>
                <a:latin typeface="+mn-lt"/>
              </a:rPr>
              <a:t> Het omvat maatschappelijke onderwerpen, politiek, economie en dagelijks nieuws.</a:t>
            </a:r>
          </a:p>
          <a:p>
            <a:pPr>
              <a:lnSpc>
                <a:spcPts val="3200"/>
              </a:lnSpc>
            </a:pPr>
            <a:r>
              <a:rPr kumimoji="0" lang="nl-BE" altLang="nl-BE" sz="2400" b="1" i="0" u="none" strike="noStrike" cap="none" normalizeH="0" baseline="0" dirty="0">
                <a:ln>
                  <a:noFill/>
                </a:ln>
                <a:solidFill>
                  <a:srgbClr val="0A0A0A"/>
                </a:solidFill>
                <a:effectLst/>
                <a:latin typeface="+mn-lt"/>
              </a:rPr>
              <a:t>Mediaberichtgeving:</a:t>
            </a:r>
            <a:r>
              <a:rPr kumimoji="0" lang="nl-BE" altLang="nl-BE" sz="2400" b="0" i="0" u="none" strike="noStrike" cap="none" normalizeH="0" baseline="0" dirty="0">
                <a:ln>
                  <a:noFill/>
                </a:ln>
                <a:solidFill>
                  <a:srgbClr val="0A0A0A"/>
                </a:solidFill>
                <a:effectLst/>
                <a:latin typeface="+mn-lt"/>
              </a:rPr>
              <a:t> Het nieuws wordt doorgaans verspreid via diverse kanalen, </a:t>
            </a:r>
            <a:r>
              <a:rPr lang="nl-BE" altLang="nl-BE" sz="2400" dirty="0">
                <a:solidFill>
                  <a:srgbClr val="0A0A0A"/>
                </a:solidFill>
                <a:latin typeface="+mn-lt"/>
              </a:rPr>
              <a:t>waaronder kranten, tijdschriften, radio, tv, online platformen, podcasts …</a:t>
            </a:r>
            <a:endParaRPr lang="nl-BE" altLang="nl-BE" sz="2400" u="sng" dirty="0">
              <a:solidFill>
                <a:srgbClr val="0A0A0A"/>
              </a:solidFill>
              <a:latin typeface="+mn-lt"/>
            </a:endParaRPr>
          </a:p>
          <a:p>
            <a:pPr>
              <a:lnSpc>
                <a:spcPts val="3200"/>
              </a:lnSpc>
            </a:pPr>
            <a:r>
              <a:rPr kumimoji="0" lang="nl-BE" altLang="nl-BE" sz="2400" b="1" i="0" u="none" strike="noStrike" cap="none" normalizeH="0" baseline="0" dirty="0">
                <a:ln>
                  <a:noFill/>
                </a:ln>
                <a:solidFill>
                  <a:srgbClr val="0A0A0A"/>
                </a:solidFill>
                <a:effectLst/>
                <a:latin typeface="+mn-lt"/>
              </a:rPr>
              <a:t>Relevantie:</a:t>
            </a:r>
            <a:r>
              <a:rPr kumimoji="0" lang="nl-BE" altLang="nl-BE" sz="2400" b="0" i="0" u="none" strike="noStrike" cap="none" normalizeH="0" baseline="0" dirty="0">
                <a:ln>
                  <a:noFill/>
                </a:ln>
                <a:solidFill>
                  <a:srgbClr val="0A0A0A"/>
                </a:solidFill>
                <a:effectLst/>
                <a:latin typeface="+mn-lt"/>
              </a:rPr>
              <a:t> Het betreft zaken die op dit moment van belang zijn.</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nl-BE" altLang="nl-BE" sz="1800" b="0" i="0" u="none" strike="noStrike" cap="none" normalizeH="0" baseline="0" dirty="0">
              <a:ln>
                <a:noFill/>
              </a:ln>
              <a:solidFill>
                <a:schemeClr val="tx1"/>
              </a:solidFill>
              <a:effectLst/>
              <a:latin typeface="Arial" panose="020B0604020202020204" pitchFamily="34" charset="0"/>
            </a:endParaRPr>
          </a:p>
        </p:txBody>
      </p:sp>
      <p:pic>
        <p:nvPicPr>
          <p:cNvPr id="1027" name="Picture 3">
            <a:extLst>
              <a:ext uri="{FF2B5EF4-FFF2-40B4-BE49-F238E27FC236}">
                <a16:creationId xmlns:a16="http://schemas.microsoft.com/office/drawing/2014/main" id="{B938925A-DADB-A513-E6A2-560AE439CA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333538" y="572724"/>
            <a:ext cx="2243635" cy="24715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972049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3BC351-DF98-D300-12D6-129AEAFF109D}"/>
            </a:ext>
          </a:extLst>
        </p:cNvPr>
        <p:cNvGrpSpPr/>
        <p:nvPr/>
      </p:nvGrpSpPr>
      <p:grpSpPr>
        <a:xfrm>
          <a:off x="0" y="0"/>
          <a:ext cx="0" cy="0"/>
          <a:chOff x="0" y="0"/>
          <a:chExt cx="0" cy="0"/>
        </a:xfrm>
      </p:grpSpPr>
      <p:sp>
        <p:nvSpPr>
          <p:cNvPr id="5" name="Tijdelijke aanduiding voor inhoud 4">
            <a:extLst>
              <a:ext uri="{FF2B5EF4-FFF2-40B4-BE49-F238E27FC236}">
                <a16:creationId xmlns:a16="http://schemas.microsoft.com/office/drawing/2014/main" id="{7FA49A34-E250-3957-3610-CE90ECFB57A2}"/>
              </a:ext>
            </a:extLst>
          </p:cNvPr>
          <p:cNvSpPr>
            <a:spLocks noGrp="1"/>
          </p:cNvSpPr>
          <p:nvPr>
            <p:ph idx="1"/>
          </p:nvPr>
        </p:nvSpPr>
        <p:spPr>
          <a:xfrm>
            <a:off x="711908" y="2019213"/>
            <a:ext cx="5623577" cy="3292249"/>
          </a:xfrm>
        </p:spPr>
        <p:txBody>
          <a:bodyPr>
            <a:normAutofit fontScale="25000" lnSpcReduction="20000"/>
          </a:bodyPr>
          <a:lstStyle/>
          <a:p>
            <a:pPr>
              <a:lnSpc>
                <a:spcPct val="120000"/>
              </a:lnSpc>
            </a:pPr>
            <a:r>
              <a:rPr lang="nl-BE" sz="11200" dirty="0">
                <a:solidFill>
                  <a:srgbClr val="0070C0"/>
                </a:solidFill>
              </a:rPr>
              <a:t>Voorbeeld 4</a:t>
            </a:r>
            <a:r>
              <a:rPr lang="nl-BE" sz="9600" dirty="0"/>
              <a:t>: Combinatie grafiek en artikel in dezelfde bron</a:t>
            </a:r>
          </a:p>
          <a:p>
            <a:pPr>
              <a:lnSpc>
                <a:spcPct val="130000"/>
              </a:lnSpc>
            </a:pPr>
            <a:r>
              <a:rPr lang="nl-BE" sz="8000" dirty="0"/>
              <a:t>Mogelijke aanpak: </a:t>
            </a:r>
          </a:p>
          <a:p>
            <a:pPr lvl="1">
              <a:lnSpc>
                <a:spcPct val="130000"/>
              </a:lnSpc>
            </a:pPr>
            <a:r>
              <a:rPr lang="nl-BE" sz="8000" dirty="0"/>
              <a:t>Laat </a:t>
            </a:r>
            <a:r>
              <a:rPr lang="nl-BE" sz="8000" dirty="0">
                <a:solidFill>
                  <a:srgbClr val="00B050"/>
                </a:solidFill>
              </a:rPr>
              <a:t>artikel</a:t>
            </a:r>
            <a:r>
              <a:rPr lang="nl-BE" sz="8000" dirty="0"/>
              <a:t> (tekst) in stilte lezen.</a:t>
            </a:r>
          </a:p>
          <a:p>
            <a:pPr lvl="1">
              <a:lnSpc>
                <a:spcPct val="130000"/>
              </a:lnSpc>
            </a:pPr>
            <a:r>
              <a:rPr lang="nl-BE" sz="8000" dirty="0"/>
              <a:t>Klassikaal bespreken</a:t>
            </a:r>
          </a:p>
          <a:p>
            <a:pPr lvl="1">
              <a:lnSpc>
                <a:spcPct val="130000"/>
              </a:lnSpc>
            </a:pPr>
            <a:r>
              <a:rPr lang="nl-BE" sz="8000" dirty="0"/>
              <a:t>Eventueel via digitale tools (bv. digitaal bord </a:t>
            </a:r>
            <a:r>
              <a:rPr lang="nl-BE" sz="8000" i="1" dirty="0"/>
              <a:t>Padlet</a:t>
            </a:r>
            <a:r>
              <a:rPr lang="nl-BE" sz="8000" dirty="0"/>
              <a:t>) laten verwoorden waarom België wereldkampioen is.</a:t>
            </a:r>
          </a:p>
          <a:p>
            <a:pPr lvl="1">
              <a:lnSpc>
                <a:spcPct val="130000"/>
              </a:lnSpc>
            </a:pPr>
            <a:r>
              <a:rPr lang="nl-BE" sz="8000" dirty="0"/>
              <a:t>Ten slotte de grafiek bespreken via meerkeuzevragen (bv. </a:t>
            </a:r>
            <a:r>
              <a:rPr lang="nl-BE" sz="8000" i="1" dirty="0"/>
              <a:t>Mentimeter</a:t>
            </a:r>
            <a:r>
              <a:rPr lang="nl-BE" sz="8000" dirty="0"/>
              <a:t>, </a:t>
            </a:r>
            <a:r>
              <a:rPr lang="nl-BE" sz="8000" i="1" dirty="0"/>
              <a:t>Socrative</a:t>
            </a:r>
            <a:r>
              <a:rPr lang="nl-BE" sz="8000" dirty="0"/>
              <a:t> …)</a:t>
            </a:r>
          </a:p>
          <a:p>
            <a:pPr lvl="1"/>
            <a:endParaRPr lang="nl-BE" dirty="0"/>
          </a:p>
          <a:p>
            <a:pPr lvl="1"/>
            <a:endParaRPr lang="nl-BE" dirty="0"/>
          </a:p>
          <a:p>
            <a:pPr lvl="1"/>
            <a:endParaRPr lang="nl-BE" dirty="0"/>
          </a:p>
        </p:txBody>
      </p:sp>
      <p:pic>
        <p:nvPicPr>
          <p:cNvPr id="6" name="Afbeelding 5">
            <a:hlinkClick r:id="rId3"/>
            <a:extLst>
              <a:ext uri="{FF2B5EF4-FFF2-40B4-BE49-F238E27FC236}">
                <a16:creationId xmlns:a16="http://schemas.microsoft.com/office/drawing/2014/main" id="{6471498C-6E82-B404-F7BC-21A6CC0E43C8}"/>
              </a:ext>
            </a:extLst>
          </p:cNvPr>
          <p:cNvPicPr>
            <a:picLocks noChangeAspect="1"/>
          </p:cNvPicPr>
          <p:nvPr/>
        </p:nvPicPr>
        <p:blipFill>
          <a:blip r:embed="rId4"/>
          <a:stretch>
            <a:fillRect/>
          </a:stretch>
        </p:blipFill>
        <p:spPr>
          <a:xfrm>
            <a:off x="6836228" y="810985"/>
            <a:ext cx="4493844" cy="4817777"/>
          </a:xfrm>
          <a:prstGeom prst="rect">
            <a:avLst/>
          </a:prstGeom>
          <a:ln>
            <a:solidFill>
              <a:schemeClr val="tx1">
                <a:lumMod val="75000"/>
                <a:lumOff val="25000"/>
              </a:schemeClr>
            </a:solidFill>
          </a:ln>
        </p:spPr>
      </p:pic>
      <p:pic>
        <p:nvPicPr>
          <p:cNvPr id="2" name="Afbeelding 1">
            <a:extLst>
              <a:ext uri="{FF2B5EF4-FFF2-40B4-BE49-F238E27FC236}">
                <a16:creationId xmlns:a16="http://schemas.microsoft.com/office/drawing/2014/main" id="{0A25D9DF-388B-931C-2752-650BE15F2EFB}"/>
              </a:ext>
            </a:extLst>
          </p:cNvPr>
          <p:cNvPicPr>
            <a:picLocks noChangeAspect="1"/>
          </p:cNvPicPr>
          <p:nvPr/>
        </p:nvPicPr>
        <p:blipFill>
          <a:blip r:embed="rId5"/>
          <a:stretch>
            <a:fillRect/>
          </a:stretch>
        </p:blipFill>
        <p:spPr>
          <a:xfrm>
            <a:off x="-1" y="0"/>
            <a:ext cx="3319039" cy="1709057"/>
          </a:xfrm>
          <a:prstGeom prst="rect">
            <a:avLst/>
          </a:prstGeom>
        </p:spPr>
      </p:pic>
      <p:pic>
        <p:nvPicPr>
          <p:cNvPr id="4" name="Afbeelding 3">
            <a:extLst>
              <a:ext uri="{FF2B5EF4-FFF2-40B4-BE49-F238E27FC236}">
                <a16:creationId xmlns:a16="http://schemas.microsoft.com/office/drawing/2014/main" id="{3DB389DC-9D6A-D2E5-1C9A-21112507EC24}"/>
              </a:ext>
            </a:extLst>
          </p:cNvPr>
          <p:cNvPicPr>
            <a:picLocks noChangeAspect="1"/>
          </p:cNvPicPr>
          <p:nvPr/>
        </p:nvPicPr>
        <p:blipFill>
          <a:blip r:embed="rId6"/>
          <a:stretch>
            <a:fillRect/>
          </a:stretch>
        </p:blipFill>
        <p:spPr>
          <a:xfrm>
            <a:off x="5809038" y="4332514"/>
            <a:ext cx="831248" cy="589495"/>
          </a:xfrm>
          <a:prstGeom prst="rect">
            <a:avLst/>
          </a:prstGeom>
        </p:spPr>
      </p:pic>
      <p:pic>
        <p:nvPicPr>
          <p:cNvPr id="8" name="Afbeelding 7">
            <a:extLst>
              <a:ext uri="{FF2B5EF4-FFF2-40B4-BE49-F238E27FC236}">
                <a16:creationId xmlns:a16="http://schemas.microsoft.com/office/drawing/2014/main" id="{A19B049A-517A-4E1C-7256-401633334562}"/>
              </a:ext>
            </a:extLst>
          </p:cNvPr>
          <p:cNvPicPr>
            <a:picLocks noChangeAspect="1"/>
          </p:cNvPicPr>
          <p:nvPr/>
        </p:nvPicPr>
        <p:blipFill>
          <a:blip r:embed="rId7"/>
          <a:stretch>
            <a:fillRect/>
          </a:stretch>
        </p:blipFill>
        <p:spPr>
          <a:xfrm>
            <a:off x="5809038" y="5812607"/>
            <a:ext cx="1005143" cy="327784"/>
          </a:xfrm>
          <a:prstGeom prst="rect">
            <a:avLst/>
          </a:prstGeom>
          <a:ln>
            <a:solidFill>
              <a:schemeClr val="accent1"/>
            </a:solidFill>
          </a:ln>
        </p:spPr>
      </p:pic>
    </p:spTree>
    <p:extLst>
      <p:ext uri="{BB962C8B-B14F-4D97-AF65-F5344CB8AC3E}">
        <p14:creationId xmlns:p14="http://schemas.microsoft.com/office/powerpoint/2010/main" val="93044346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BD311C-8F7F-D621-7003-6B90176B4848}"/>
            </a:ext>
          </a:extLst>
        </p:cNvPr>
        <p:cNvGrpSpPr/>
        <p:nvPr/>
      </p:nvGrpSpPr>
      <p:grpSpPr>
        <a:xfrm>
          <a:off x="0" y="0"/>
          <a:ext cx="0" cy="0"/>
          <a:chOff x="0" y="0"/>
          <a:chExt cx="0" cy="0"/>
        </a:xfrm>
      </p:grpSpPr>
      <p:sp>
        <p:nvSpPr>
          <p:cNvPr id="5" name="Tijdelijke aanduiding voor inhoud 4">
            <a:extLst>
              <a:ext uri="{FF2B5EF4-FFF2-40B4-BE49-F238E27FC236}">
                <a16:creationId xmlns:a16="http://schemas.microsoft.com/office/drawing/2014/main" id="{8708E781-5C73-F568-231A-D22F50D94A32}"/>
              </a:ext>
            </a:extLst>
          </p:cNvPr>
          <p:cNvSpPr>
            <a:spLocks noGrp="1"/>
          </p:cNvSpPr>
          <p:nvPr>
            <p:ph idx="1"/>
          </p:nvPr>
        </p:nvSpPr>
        <p:spPr>
          <a:xfrm>
            <a:off x="711908" y="2019213"/>
            <a:ext cx="5623577" cy="3292249"/>
          </a:xfrm>
        </p:spPr>
        <p:txBody>
          <a:bodyPr>
            <a:normAutofit fontScale="25000" lnSpcReduction="20000"/>
          </a:bodyPr>
          <a:lstStyle/>
          <a:p>
            <a:pPr>
              <a:lnSpc>
                <a:spcPct val="120000"/>
              </a:lnSpc>
            </a:pPr>
            <a:r>
              <a:rPr lang="nl-BE" sz="11200" dirty="0">
                <a:solidFill>
                  <a:srgbClr val="0070C0"/>
                </a:solidFill>
              </a:rPr>
              <a:t>Voorbeeld 4</a:t>
            </a:r>
            <a:r>
              <a:rPr lang="nl-BE" sz="9600" dirty="0"/>
              <a:t>: Combinatie grafiek en artikel in dezelfde bron</a:t>
            </a:r>
          </a:p>
          <a:p>
            <a:pPr>
              <a:lnSpc>
                <a:spcPct val="130000"/>
              </a:lnSpc>
            </a:pPr>
            <a:r>
              <a:rPr lang="nl-BE" sz="8000" dirty="0"/>
              <a:t>Mogelijke aanpak: </a:t>
            </a:r>
          </a:p>
          <a:p>
            <a:pPr lvl="1">
              <a:lnSpc>
                <a:spcPct val="130000"/>
              </a:lnSpc>
            </a:pPr>
            <a:r>
              <a:rPr lang="nl-BE" sz="8000" dirty="0"/>
              <a:t>Laat </a:t>
            </a:r>
            <a:r>
              <a:rPr lang="nl-BE" sz="8000" dirty="0">
                <a:solidFill>
                  <a:srgbClr val="00B050"/>
                </a:solidFill>
              </a:rPr>
              <a:t>artikel</a:t>
            </a:r>
            <a:r>
              <a:rPr lang="nl-BE" sz="8000" dirty="0"/>
              <a:t> (tekst) in stilte lezen.</a:t>
            </a:r>
          </a:p>
          <a:p>
            <a:pPr lvl="1">
              <a:lnSpc>
                <a:spcPct val="130000"/>
              </a:lnSpc>
            </a:pPr>
            <a:r>
              <a:rPr lang="nl-BE" sz="8000" dirty="0"/>
              <a:t>Klassikaal bespreken</a:t>
            </a:r>
          </a:p>
          <a:p>
            <a:pPr lvl="1">
              <a:lnSpc>
                <a:spcPct val="130000"/>
              </a:lnSpc>
            </a:pPr>
            <a:r>
              <a:rPr lang="nl-BE" sz="8000" dirty="0"/>
              <a:t>Eventueel via digitale tools (bv. digitaal bord </a:t>
            </a:r>
            <a:r>
              <a:rPr lang="nl-BE" sz="8000" i="1" dirty="0"/>
              <a:t>Padlet</a:t>
            </a:r>
            <a:r>
              <a:rPr lang="nl-BE" sz="8000" dirty="0"/>
              <a:t>) laten verwoorden waarom België wereldkampioen is.</a:t>
            </a:r>
          </a:p>
          <a:p>
            <a:pPr lvl="1">
              <a:lnSpc>
                <a:spcPct val="130000"/>
              </a:lnSpc>
            </a:pPr>
            <a:r>
              <a:rPr lang="nl-BE" sz="8000" dirty="0"/>
              <a:t>Ten slotte de grafiek bespreken via meerkeuzevragen (bv. </a:t>
            </a:r>
            <a:r>
              <a:rPr lang="nl-BE" sz="8000" i="1" dirty="0"/>
              <a:t>Mentimeter</a:t>
            </a:r>
            <a:r>
              <a:rPr lang="nl-BE" sz="8000" dirty="0"/>
              <a:t>, </a:t>
            </a:r>
            <a:r>
              <a:rPr lang="nl-BE" sz="8000" i="1" dirty="0"/>
              <a:t>Socrative</a:t>
            </a:r>
            <a:r>
              <a:rPr lang="nl-BE" sz="8000" dirty="0"/>
              <a:t> …)</a:t>
            </a:r>
          </a:p>
          <a:p>
            <a:pPr lvl="1"/>
            <a:endParaRPr lang="nl-BE" dirty="0"/>
          </a:p>
          <a:p>
            <a:pPr lvl="1"/>
            <a:endParaRPr lang="nl-BE" dirty="0"/>
          </a:p>
          <a:p>
            <a:pPr lvl="1"/>
            <a:endParaRPr lang="nl-BE" dirty="0"/>
          </a:p>
        </p:txBody>
      </p:sp>
      <p:pic>
        <p:nvPicPr>
          <p:cNvPr id="6" name="Afbeelding 5">
            <a:hlinkClick r:id="rId3"/>
            <a:extLst>
              <a:ext uri="{FF2B5EF4-FFF2-40B4-BE49-F238E27FC236}">
                <a16:creationId xmlns:a16="http://schemas.microsoft.com/office/drawing/2014/main" id="{C79A0233-C778-6619-040C-525073A6A268}"/>
              </a:ext>
            </a:extLst>
          </p:cNvPr>
          <p:cNvPicPr>
            <a:picLocks noChangeAspect="1"/>
          </p:cNvPicPr>
          <p:nvPr/>
        </p:nvPicPr>
        <p:blipFill>
          <a:blip r:embed="rId4"/>
          <a:stretch>
            <a:fillRect/>
          </a:stretch>
        </p:blipFill>
        <p:spPr>
          <a:xfrm>
            <a:off x="6836228" y="810985"/>
            <a:ext cx="4493844" cy="4817777"/>
          </a:xfrm>
          <a:prstGeom prst="rect">
            <a:avLst/>
          </a:prstGeom>
          <a:ln>
            <a:solidFill>
              <a:schemeClr val="tx1">
                <a:lumMod val="75000"/>
                <a:lumOff val="25000"/>
              </a:schemeClr>
            </a:solidFill>
          </a:ln>
        </p:spPr>
      </p:pic>
      <p:pic>
        <p:nvPicPr>
          <p:cNvPr id="2" name="Afbeelding 1">
            <a:extLst>
              <a:ext uri="{FF2B5EF4-FFF2-40B4-BE49-F238E27FC236}">
                <a16:creationId xmlns:a16="http://schemas.microsoft.com/office/drawing/2014/main" id="{7E96779D-4094-E186-8E20-FDD847156F6C}"/>
              </a:ext>
            </a:extLst>
          </p:cNvPr>
          <p:cNvPicPr>
            <a:picLocks noChangeAspect="1"/>
          </p:cNvPicPr>
          <p:nvPr/>
        </p:nvPicPr>
        <p:blipFill>
          <a:blip r:embed="rId5"/>
          <a:stretch>
            <a:fillRect/>
          </a:stretch>
        </p:blipFill>
        <p:spPr>
          <a:xfrm>
            <a:off x="-1" y="0"/>
            <a:ext cx="3319039" cy="1709057"/>
          </a:xfrm>
          <a:prstGeom prst="rect">
            <a:avLst/>
          </a:prstGeom>
        </p:spPr>
      </p:pic>
      <p:pic>
        <p:nvPicPr>
          <p:cNvPr id="4" name="Afbeelding 3">
            <a:extLst>
              <a:ext uri="{FF2B5EF4-FFF2-40B4-BE49-F238E27FC236}">
                <a16:creationId xmlns:a16="http://schemas.microsoft.com/office/drawing/2014/main" id="{3160B9CC-CAEF-68E7-769B-158E281F68C3}"/>
              </a:ext>
            </a:extLst>
          </p:cNvPr>
          <p:cNvPicPr>
            <a:picLocks noChangeAspect="1"/>
          </p:cNvPicPr>
          <p:nvPr/>
        </p:nvPicPr>
        <p:blipFill>
          <a:blip r:embed="rId6"/>
          <a:stretch>
            <a:fillRect/>
          </a:stretch>
        </p:blipFill>
        <p:spPr>
          <a:xfrm>
            <a:off x="711908" y="2141351"/>
            <a:ext cx="5778358" cy="4097830"/>
          </a:xfrm>
          <a:prstGeom prst="rect">
            <a:avLst/>
          </a:prstGeom>
        </p:spPr>
      </p:pic>
      <p:pic>
        <p:nvPicPr>
          <p:cNvPr id="8" name="Afbeelding 7">
            <a:extLst>
              <a:ext uri="{FF2B5EF4-FFF2-40B4-BE49-F238E27FC236}">
                <a16:creationId xmlns:a16="http://schemas.microsoft.com/office/drawing/2014/main" id="{D5C26B8F-E204-7E37-03AE-B19833B9C1FE}"/>
              </a:ext>
            </a:extLst>
          </p:cNvPr>
          <p:cNvPicPr>
            <a:picLocks noChangeAspect="1"/>
          </p:cNvPicPr>
          <p:nvPr/>
        </p:nvPicPr>
        <p:blipFill>
          <a:blip r:embed="rId7"/>
          <a:stretch>
            <a:fillRect/>
          </a:stretch>
        </p:blipFill>
        <p:spPr>
          <a:xfrm>
            <a:off x="4655152" y="1229238"/>
            <a:ext cx="6178052" cy="2014705"/>
          </a:xfrm>
          <a:prstGeom prst="rect">
            <a:avLst/>
          </a:prstGeom>
          <a:ln>
            <a:solidFill>
              <a:schemeClr val="accent1"/>
            </a:solidFill>
          </a:ln>
        </p:spPr>
      </p:pic>
    </p:spTree>
    <p:extLst>
      <p:ext uri="{BB962C8B-B14F-4D97-AF65-F5344CB8AC3E}">
        <p14:creationId xmlns:p14="http://schemas.microsoft.com/office/powerpoint/2010/main" val="6816778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A641EC-FCE7-DCC2-72FF-78C0709EA65D}"/>
            </a:ext>
          </a:extLst>
        </p:cNvPr>
        <p:cNvGrpSpPr/>
        <p:nvPr/>
      </p:nvGrpSpPr>
      <p:grpSpPr>
        <a:xfrm>
          <a:off x="0" y="0"/>
          <a:ext cx="0" cy="0"/>
          <a:chOff x="0" y="0"/>
          <a:chExt cx="0" cy="0"/>
        </a:xfrm>
      </p:grpSpPr>
      <p:sp>
        <p:nvSpPr>
          <p:cNvPr id="5" name="Tijdelijke aanduiding voor inhoud 4">
            <a:extLst>
              <a:ext uri="{FF2B5EF4-FFF2-40B4-BE49-F238E27FC236}">
                <a16:creationId xmlns:a16="http://schemas.microsoft.com/office/drawing/2014/main" id="{206F9981-7FE6-77AC-879D-1A5196223881}"/>
              </a:ext>
            </a:extLst>
          </p:cNvPr>
          <p:cNvSpPr>
            <a:spLocks noGrp="1"/>
          </p:cNvSpPr>
          <p:nvPr>
            <p:ph idx="1"/>
          </p:nvPr>
        </p:nvSpPr>
        <p:spPr>
          <a:xfrm>
            <a:off x="3766457" y="552135"/>
            <a:ext cx="6977743" cy="3292249"/>
          </a:xfrm>
        </p:spPr>
        <p:txBody>
          <a:bodyPr>
            <a:normAutofit fontScale="70000" lnSpcReduction="20000"/>
          </a:bodyPr>
          <a:lstStyle/>
          <a:p>
            <a:r>
              <a:rPr lang="nl-BE" sz="3400" dirty="0">
                <a:solidFill>
                  <a:srgbClr val="0070C0"/>
                </a:solidFill>
              </a:rPr>
              <a:t>Voorbeeld 5</a:t>
            </a:r>
            <a:r>
              <a:rPr lang="nl-BE" sz="3400" dirty="0"/>
              <a:t>:</a:t>
            </a:r>
            <a:r>
              <a:rPr lang="nl-BE" dirty="0"/>
              <a:t> </a:t>
            </a:r>
            <a:r>
              <a:rPr lang="nl-BE" dirty="0" err="1"/>
              <a:t>Infographic</a:t>
            </a:r>
            <a:r>
              <a:rPr lang="nl-BE" dirty="0"/>
              <a:t> over internationale handel</a:t>
            </a:r>
          </a:p>
          <a:p>
            <a:pPr marL="0" indent="0">
              <a:buNone/>
            </a:pPr>
            <a:endParaRPr lang="nl-BE" dirty="0"/>
          </a:p>
          <a:p>
            <a:pPr>
              <a:lnSpc>
                <a:spcPct val="120000"/>
              </a:lnSpc>
            </a:pPr>
            <a:r>
              <a:rPr lang="nl-BE" dirty="0"/>
              <a:t>Mogelijke aanpak: </a:t>
            </a:r>
          </a:p>
          <a:p>
            <a:pPr lvl="1">
              <a:lnSpc>
                <a:spcPct val="120000"/>
              </a:lnSpc>
            </a:pPr>
            <a:r>
              <a:rPr lang="nl-BE" dirty="0"/>
              <a:t>Laat </a:t>
            </a:r>
            <a:r>
              <a:rPr lang="nl-BE" dirty="0">
                <a:solidFill>
                  <a:srgbClr val="00B050"/>
                </a:solidFill>
              </a:rPr>
              <a:t>infographic</a:t>
            </a:r>
            <a:r>
              <a:rPr lang="nl-BE" dirty="0"/>
              <a:t> analyseren door de leerlingen.</a:t>
            </a:r>
          </a:p>
          <a:p>
            <a:pPr lvl="1">
              <a:lnSpc>
                <a:spcPct val="120000"/>
              </a:lnSpc>
            </a:pPr>
            <a:r>
              <a:rPr lang="nl-BE" dirty="0"/>
              <a:t>In duo 3 vragen laten opstellen door ene leerling en laten oplossen door andere leerling.</a:t>
            </a:r>
          </a:p>
          <a:p>
            <a:pPr lvl="1">
              <a:lnSpc>
                <a:spcPct val="120000"/>
              </a:lnSpc>
            </a:pPr>
            <a:r>
              <a:rPr lang="nl-BE" dirty="0"/>
              <a:t>Of via Bookwidgets meerkeuzevragen (laten) opstellen.</a:t>
            </a:r>
          </a:p>
          <a:p>
            <a:pPr lvl="1">
              <a:lnSpc>
                <a:spcPct val="120000"/>
              </a:lnSpc>
            </a:pPr>
            <a:r>
              <a:rPr lang="nl-BE" dirty="0"/>
              <a:t>Of wekelijkse quiz over de infographics (bonuspunten)</a:t>
            </a:r>
          </a:p>
          <a:p>
            <a:pPr>
              <a:lnSpc>
                <a:spcPct val="120000"/>
              </a:lnSpc>
            </a:pPr>
            <a:r>
              <a:rPr lang="nl-BE" dirty="0"/>
              <a:t>Tip: schrijf je in op de </a:t>
            </a:r>
            <a:r>
              <a:rPr lang="nl-BE" dirty="0">
                <a:hlinkClick r:id="rId3"/>
              </a:rPr>
              <a:t>nieuwsbrief</a:t>
            </a:r>
            <a:r>
              <a:rPr lang="nl-BE" dirty="0"/>
              <a:t> van Visual Capitalist</a:t>
            </a:r>
          </a:p>
          <a:p>
            <a:pPr marL="0" indent="0">
              <a:buNone/>
            </a:pPr>
            <a:endParaRPr lang="nl-BE" dirty="0"/>
          </a:p>
          <a:p>
            <a:pPr lvl="1"/>
            <a:endParaRPr lang="nl-BE" dirty="0"/>
          </a:p>
          <a:p>
            <a:pPr lvl="1"/>
            <a:endParaRPr lang="nl-BE" dirty="0"/>
          </a:p>
          <a:p>
            <a:pPr lvl="1"/>
            <a:endParaRPr lang="nl-BE" dirty="0"/>
          </a:p>
        </p:txBody>
      </p:sp>
      <p:pic>
        <p:nvPicPr>
          <p:cNvPr id="4" name="Afbeelding 3">
            <a:hlinkClick r:id="rId4"/>
            <a:extLst>
              <a:ext uri="{FF2B5EF4-FFF2-40B4-BE49-F238E27FC236}">
                <a16:creationId xmlns:a16="http://schemas.microsoft.com/office/drawing/2014/main" id="{5D6CD5BA-F80F-73D4-819A-C82463B796D1}"/>
              </a:ext>
            </a:extLst>
          </p:cNvPr>
          <p:cNvPicPr>
            <a:picLocks noChangeAspect="1"/>
          </p:cNvPicPr>
          <p:nvPr/>
        </p:nvPicPr>
        <p:blipFill>
          <a:blip r:embed="rId5"/>
          <a:stretch>
            <a:fillRect/>
          </a:stretch>
        </p:blipFill>
        <p:spPr>
          <a:xfrm>
            <a:off x="2340428" y="4075831"/>
            <a:ext cx="4474028" cy="2230034"/>
          </a:xfrm>
          <a:prstGeom prst="rect">
            <a:avLst/>
          </a:prstGeom>
        </p:spPr>
      </p:pic>
      <p:pic>
        <p:nvPicPr>
          <p:cNvPr id="2" name="Afbeelding 1">
            <a:extLst>
              <a:ext uri="{FF2B5EF4-FFF2-40B4-BE49-F238E27FC236}">
                <a16:creationId xmlns:a16="http://schemas.microsoft.com/office/drawing/2014/main" id="{652C0BAC-9D13-D2B1-E87F-6F40EAD746AA}"/>
              </a:ext>
            </a:extLst>
          </p:cNvPr>
          <p:cNvPicPr>
            <a:picLocks noChangeAspect="1"/>
          </p:cNvPicPr>
          <p:nvPr/>
        </p:nvPicPr>
        <p:blipFill>
          <a:blip r:embed="rId6"/>
          <a:stretch>
            <a:fillRect/>
          </a:stretch>
        </p:blipFill>
        <p:spPr>
          <a:xfrm>
            <a:off x="-1" y="0"/>
            <a:ext cx="3319039" cy="1709057"/>
          </a:xfrm>
          <a:prstGeom prst="rect">
            <a:avLst/>
          </a:prstGeom>
        </p:spPr>
      </p:pic>
    </p:spTree>
    <p:extLst>
      <p:ext uri="{BB962C8B-B14F-4D97-AF65-F5344CB8AC3E}">
        <p14:creationId xmlns:p14="http://schemas.microsoft.com/office/powerpoint/2010/main" val="40132370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0CA5D2-52E9-B4BA-7C2A-A295CA59DF2B}"/>
            </a:ext>
          </a:extLst>
        </p:cNvPr>
        <p:cNvGrpSpPr/>
        <p:nvPr/>
      </p:nvGrpSpPr>
      <p:grpSpPr>
        <a:xfrm>
          <a:off x="0" y="0"/>
          <a:ext cx="0" cy="0"/>
          <a:chOff x="0" y="0"/>
          <a:chExt cx="0" cy="0"/>
        </a:xfrm>
      </p:grpSpPr>
      <p:sp>
        <p:nvSpPr>
          <p:cNvPr id="5" name="Tijdelijke aanduiding voor inhoud 4">
            <a:extLst>
              <a:ext uri="{FF2B5EF4-FFF2-40B4-BE49-F238E27FC236}">
                <a16:creationId xmlns:a16="http://schemas.microsoft.com/office/drawing/2014/main" id="{B8965EC8-591D-F8E4-758B-52DB54D5F08D}"/>
              </a:ext>
            </a:extLst>
          </p:cNvPr>
          <p:cNvSpPr>
            <a:spLocks noGrp="1"/>
          </p:cNvSpPr>
          <p:nvPr>
            <p:ph idx="1"/>
          </p:nvPr>
        </p:nvSpPr>
        <p:spPr>
          <a:xfrm>
            <a:off x="3701142" y="854527"/>
            <a:ext cx="8294915" cy="4751615"/>
          </a:xfrm>
        </p:spPr>
        <p:txBody>
          <a:bodyPr>
            <a:normAutofit/>
          </a:bodyPr>
          <a:lstStyle/>
          <a:p>
            <a:pPr>
              <a:lnSpc>
                <a:spcPct val="110000"/>
              </a:lnSpc>
            </a:pPr>
            <a:r>
              <a:rPr lang="nl-BE" dirty="0">
                <a:solidFill>
                  <a:srgbClr val="0070C0"/>
                </a:solidFill>
              </a:rPr>
              <a:t>Voorbeeld 6</a:t>
            </a:r>
            <a:r>
              <a:rPr lang="nl-BE" dirty="0"/>
              <a:t>: Alternatieve aanpak</a:t>
            </a:r>
          </a:p>
          <a:p>
            <a:pPr lvl="1">
              <a:lnSpc>
                <a:spcPct val="110000"/>
              </a:lnSpc>
            </a:pPr>
            <a:r>
              <a:rPr lang="nl-BE" dirty="0"/>
              <a:t>Leerlingen via (AI) een cartoon laten maken over artikel en laten beschrijven waarom dit (al dan niet) een goede cartoon is.</a:t>
            </a:r>
          </a:p>
          <a:p>
            <a:pPr lvl="2">
              <a:lnSpc>
                <a:spcPct val="110000"/>
              </a:lnSpc>
            </a:pPr>
            <a:r>
              <a:rPr lang="nl-BE" dirty="0"/>
              <a:t>Klopt de inhoud van de cartoon?</a:t>
            </a:r>
          </a:p>
          <a:p>
            <a:pPr lvl="2">
              <a:lnSpc>
                <a:spcPct val="110000"/>
              </a:lnSpc>
            </a:pPr>
            <a:r>
              <a:rPr lang="nl-BE" dirty="0"/>
              <a:t>Is de cartoon voor iedereen gemakkelijk te begrijpen?</a:t>
            </a:r>
          </a:p>
          <a:p>
            <a:pPr lvl="1">
              <a:lnSpc>
                <a:spcPct val="110000"/>
              </a:lnSpc>
            </a:pPr>
            <a:endParaRPr lang="nl-BE" dirty="0"/>
          </a:p>
          <a:p>
            <a:pPr marL="0" indent="0">
              <a:buNone/>
            </a:pPr>
            <a:endParaRPr lang="nl-BE" dirty="0"/>
          </a:p>
          <a:p>
            <a:pPr lvl="1"/>
            <a:endParaRPr lang="nl-BE" dirty="0"/>
          </a:p>
          <a:p>
            <a:pPr lvl="1"/>
            <a:endParaRPr lang="nl-BE" dirty="0"/>
          </a:p>
          <a:p>
            <a:pPr lvl="1"/>
            <a:endParaRPr lang="nl-BE" dirty="0"/>
          </a:p>
        </p:txBody>
      </p:sp>
      <p:pic>
        <p:nvPicPr>
          <p:cNvPr id="2" name="Afbeelding 1">
            <a:extLst>
              <a:ext uri="{FF2B5EF4-FFF2-40B4-BE49-F238E27FC236}">
                <a16:creationId xmlns:a16="http://schemas.microsoft.com/office/drawing/2014/main" id="{FB38FFA2-7766-02C4-5F5B-56B63C600A47}"/>
              </a:ext>
            </a:extLst>
          </p:cNvPr>
          <p:cNvPicPr>
            <a:picLocks noChangeAspect="1"/>
          </p:cNvPicPr>
          <p:nvPr/>
        </p:nvPicPr>
        <p:blipFill>
          <a:blip r:embed="rId3"/>
          <a:stretch>
            <a:fillRect/>
          </a:stretch>
        </p:blipFill>
        <p:spPr>
          <a:xfrm>
            <a:off x="-1" y="0"/>
            <a:ext cx="3319039" cy="1709057"/>
          </a:xfrm>
          <a:prstGeom prst="rect">
            <a:avLst/>
          </a:prstGeom>
        </p:spPr>
      </p:pic>
      <p:pic>
        <p:nvPicPr>
          <p:cNvPr id="5122" name="Picture 2" descr="Position paper schrijven en opiniestuk schrijven ">
            <a:extLst>
              <a:ext uri="{FF2B5EF4-FFF2-40B4-BE49-F238E27FC236}">
                <a16:creationId xmlns:a16="http://schemas.microsoft.com/office/drawing/2014/main" id="{D2FB064A-6D44-F3AD-CDEA-0103681F971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61513" y="3877346"/>
            <a:ext cx="3789589" cy="1983249"/>
          </a:xfrm>
          <a:prstGeom prst="rect">
            <a:avLst/>
          </a:prstGeom>
          <a:noFill/>
          <a:extLst>
            <a:ext uri="{909E8E84-426E-40DD-AFC4-6F175D3DCCD1}">
              <a14:hiddenFill xmlns:a14="http://schemas.microsoft.com/office/drawing/2010/main">
                <a:solidFill>
                  <a:srgbClr val="FFFFFF"/>
                </a:solidFill>
              </a14:hiddenFill>
            </a:ext>
          </a:extLst>
        </p:spPr>
      </p:pic>
      <p:sp>
        <p:nvSpPr>
          <p:cNvPr id="4" name="Tekstvak 3">
            <a:extLst>
              <a:ext uri="{FF2B5EF4-FFF2-40B4-BE49-F238E27FC236}">
                <a16:creationId xmlns:a16="http://schemas.microsoft.com/office/drawing/2014/main" id="{CD765C1F-51A0-61F2-6B92-35130DB80A5E}"/>
              </a:ext>
            </a:extLst>
          </p:cNvPr>
          <p:cNvSpPr txBox="1"/>
          <p:nvPr/>
        </p:nvSpPr>
        <p:spPr>
          <a:xfrm>
            <a:off x="381000" y="3565018"/>
            <a:ext cx="6455229" cy="3314754"/>
          </a:xfrm>
          <a:prstGeom prst="rect">
            <a:avLst/>
          </a:prstGeom>
          <a:noFill/>
        </p:spPr>
        <p:txBody>
          <a:bodyPr wrap="square" rtlCol="0">
            <a:spAutoFit/>
          </a:bodyPr>
          <a:lstStyle/>
          <a:p>
            <a:pPr marL="342900" indent="-342900">
              <a:lnSpc>
                <a:spcPct val="110000"/>
              </a:lnSpc>
              <a:buFont typeface="Arial" panose="020B0604020202020204" pitchFamily="34" charset="0"/>
              <a:buChar char="•"/>
            </a:pPr>
            <a:r>
              <a:rPr lang="nl-BE" sz="2400" dirty="0"/>
              <a:t>Leerlingen via (AI) een opiniestuk laten maken over een cartoon en laten beschrijven waarom dit (al dan niet) voldoet aan de eisen van een goed opiniestuk.</a:t>
            </a:r>
          </a:p>
          <a:p>
            <a:pPr marL="1257300" lvl="2" indent="-342900">
              <a:lnSpc>
                <a:spcPct val="110000"/>
              </a:lnSpc>
              <a:buFont typeface="Arial" panose="020B0604020202020204" pitchFamily="34" charset="0"/>
              <a:buChar char="•"/>
            </a:pPr>
            <a:r>
              <a:rPr lang="nl-BE" sz="2000" dirty="0"/>
              <a:t>Kan je er een duidelijke mening uit afleiden?</a:t>
            </a:r>
          </a:p>
          <a:p>
            <a:pPr marL="1257300" lvl="2" indent="-342900">
              <a:lnSpc>
                <a:spcPct val="110000"/>
              </a:lnSpc>
              <a:buFont typeface="Arial" panose="020B0604020202020204" pitchFamily="34" charset="0"/>
              <a:buChar char="•"/>
            </a:pPr>
            <a:r>
              <a:rPr lang="nl-BE" sz="2000" dirty="0"/>
              <a:t>Ga je akkoord met de ‘opinie’?</a:t>
            </a:r>
          </a:p>
          <a:p>
            <a:pPr marL="1257300" lvl="2" indent="-342900">
              <a:lnSpc>
                <a:spcPct val="110000"/>
              </a:lnSpc>
              <a:buFont typeface="Arial" panose="020B0604020202020204" pitchFamily="34" charset="0"/>
              <a:buChar char="•"/>
            </a:pPr>
            <a:r>
              <a:rPr lang="nl-BE" sz="2000" dirty="0"/>
              <a:t>Wat zou je aanpassen in het opiniestuk?</a:t>
            </a:r>
          </a:p>
          <a:p>
            <a:pPr lvl="2">
              <a:lnSpc>
                <a:spcPct val="110000"/>
              </a:lnSpc>
            </a:pPr>
            <a:endParaRPr lang="nl-BE" dirty="0"/>
          </a:p>
          <a:p>
            <a:endParaRPr lang="nl-BE" dirty="0"/>
          </a:p>
        </p:txBody>
      </p:sp>
      <p:pic>
        <p:nvPicPr>
          <p:cNvPr id="6" name="Afbeelding 5">
            <a:hlinkClick r:id="rId5" action="ppaction://hlinksldjump"/>
            <a:extLst>
              <a:ext uri="{FF2B5EF4-FFF2-40B4-BE49-F238E27FC236}">
                <a16:creationId xmlns:a16="http://schemas.microsoft.com/office/drawing/2014/main" id="{9E532CED-A8D3-D1F4-15E5-5FE8E009E245}"/>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flipV="1">
            <a:off x="6134032" y="2291388"/>
            <a:ext cx="702197" cy="361339"/>
          </a:xfrm>
          <a:prstGeom prst="rect">
            <a:avLst/>
          </a:prstGeom>
        </p:spPr>
      </p:pic>
    </p:spTree>
    <p:extLst>
      <p:ext uri="{BB962C8B-B14F-4D97-AF65-F5344CB8AC3E}">
        <p14:creationId xmlns:p14="http://schemas.microsoft.com/office/powerpoint/2010/main" val="354079972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AFE0E0-B8AD-55E6-785C-56375929B21A}"/>
            </a:ext>
          </a:extLst>
        </p:cNvPr>
        <p:cNvGrpSpPr/>
        <p:nvPr/>
      </p:nvGrpSpPr>
      <p:grpSpPr>
        <a:xfrm>
          <a:off x="0" y="0"/>
          <a:ext cx="0" cy="0"/>
          <a:chOff x="0" y="0"/>
          <a:chExt cx="0" cy="0"/>
        </a:xfrm>
      </p:grpSpPr>
      <p:sp>
        <p:nvSpPr>
          <p:cNvPr id="6" name="Tijdelijke aanduiding voor inhoud 5">
            <a:extLst>
              <a:ext uri="{FF2B5EF4-FFF2-40B4-BE49-F238E27FC236}">
                <a16:creationId xmlns:a16="http://schemas.microsoft.com/office/drawing/2014/main" id="{B45965F6-9BE5-B149-6F1D-8056DAAE6831}"/>
              </a:ext>
            </a:extLst>
          </p:cNvPr>
          <p:cNvSpPr>
            <a:spLocks noGrp="1"/>
          </p:cNvSpPr>
          <p:nvPr>
            <p:ph idx="1"/>
          </p:nvPr>
        </p:nvSpPr>
        <p:spPr>
          <a:xfrm>
            <a:off x="838200" y="2656113"/>
            <a:ext cx="10515600" cy="3520849"/>
          </a:xfrm>
        </p:spPr>
        <p:txBody>
          <a:bodyPr/>
          <a:lstStyle/>
          <a:p>
            <a:pPr>
              <a:lnSpc>
                <a:spcPct val="150000"/>
              </a:lnSpc>
            </a:pPr>
            <a:r>
              <a:rPr lang="nl-BE" dirty="0">
                <a:solidFill>
                  <a:srgbClr val="0070C0"/>
                </a:solidFill>
              </a:rPr>
              <a:t>Theoretisch kader</a:t>
            </a:r>
          </a:p>
          <a:p>
            <a:pPr lvl="1">
              <a:lnSpc>
                <a:spcPct val="150000"/>
              </a:lnSpc>
            </a:pPr>
            <a:r>
              <a:rPr lang="nl-BE" dirty="0"/>
              <a:t>Actualiteit door leerlingen laten analyseren.</a:t>
            </a:r>
          </a:p>
          <a:p>
            <a:pPr lvl="1">
              <a:lnSpc>
                <a:spcPct val="150000"/>
              </a:lnSpc>
            </a:pPr>
            <a:r>
              <a:rPr lang="nl-BE" dirty="0"/>
              <a:t>Actualiteit kan aanleiding geven tot een discussie of een debat.</a:t>
            </a:r>
          </a:p>
          <a:p>
            <a:pPr lvl="1">
              <a:lnSpc>
                <a:spcPct val="100000"/>
              </a:lnSpc>
            </a:pPr>
            <a:r>
              <a:rPr lang="nl-BE" dirty="0"/>
              <a:t>Leer leerlingen omgaan met lezen van teksten </a:t>
            </a:r>
            <a:br>
              <a:rPr lang="nl-BE" dirty="0"/>
            </a:br>
            <a:r>
              <a:rPr lang="nl-BE" dirty="0"/>
              <a:t>(bv. samenvatting, mindmap, markeren kernwoorden, woordverklaring …)</a:t>
            </a:r>
          </a:p>
        </p:txBody>
      </p:sp>
      <p:pic>
        <p:nvPicPr>
          <p:cNvPr id="5" name="Afbeelding 4">
            <a:extLst>
              <a:ext uri="{FF2B5EF4-FFF2-40B4-BE49-F238E27FC236}">
                <a16:creationId xmlns:a16="http://schemas.microsoft.com/office/drawing/2014/main" id="{81158C77-489C-D942-5721-4617D64E3A7D}"/>
              </a:ext>
            </a:extLst>
          </p:cNvPr>
          <p:cNvPicPr>
            <a:picLocks noChangeAspect="1"/>
          </p:cNvPicPr>
          <p:nvPr/>
        </p:nvPicPr>
        <p:blipFill>
          <a:blip r:embed="rId2"/>
          <a:stretch>
            <a:fillRect/>
          </a:stretch>
        </p:blipFill>
        <p:spPr>
          <a:xfrm>
            <a:off x="0" y="0"/>
            <a:ext cx="9507277" cy="2143424"/>
          </a:xfrm>
          <a:prstGeom prst="rect">
            <a:avLst/>
          </a:prstGeom>
        </p:spPr>
      </p:pic>
    </p:spTree>
    <p:extLst>
      <p:ext uri="{BB962C8B-B14F-4D97-AF65-F5344CB8AC3E}">
        <p14:creationId xmlns:p14="http://schemas.microsoft.com/office/powerpoint/2010/main" val="132586885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7B6FD2-4C3F-FD12-C449-64CA50C5E6D6}"/>
            </a:ext>
          </a:extLst>
        </p:cNvPr>
        <p:cNvGrpSpPr/>
        <p:nvPr/>
      </p:nvGrpSpPr>
      <p:grpSpPr>
        <a:xfrm>
          <a:off x="0" y="0"/>
          <a:ext cx="0" cy="0"/>
          <a:chOff x="0" y="0"/>
          <a:chExt cx="0" cy="0"/>
        </a:xfrm>
      </p:grpSpPr>
      <p:sp>
        <p:nvSpPr>
          <p:cNvPr id="6" name="Tijdelijke aanduiding voor inhoud 5">
            <a:extLst>
              <a:ext uri="{FF2B5EF4-FFF2-40B4-BE49-F238E27FC236}">
                <a16:creationId xmlns:a16="http://schemas.microsoft.com/office/drawing/2014/main" id="{FB02DDC1-DA7C-43A7-2777-2E25016F024E}"/>
              </a:ext>
            </a:extLst>
          </p:cNvPr>
          <p:cNvSpPr>
            <a:spLocks noGrp="1"/>
          </p:cNvSpPr>
          <p:nvPr>
            <p:ph idx="1"/>
          </p:nvPr>
        </p:nvSpPr>
        <p:spPr>
          <a:xfrm>
            <a:off x="3701143" y="391885"/>
            <a:ext cx="7532914" cy="3520849"/>
          </a:xfrm>
        </p:spPr>
        <p:txBody>
          <a:bodyPr>
            <a:normAutofit/>
          </a:bodyPr>
          <a:lstStyle/>
          <a:p>
            <a:r>
              <a:rPr lang="nl-BE" dirty="0">
                <a:solidFill>
                  <a:srgbClr val="0070C0"/>
                </a:solidFill>
              </a:rPr>
              <a:t>Voorbeeld 1</a:t>
            </a:r>
            <a:r>
              <a:rPr lang="nl-BE" dirty="0"/>
              <a:t>: </a:t>
            </a:r>
            <a:r>
              <a:rPr lang="nl-BE" sz="2400" dirty="0"/>
              <a:t>Leerlingen stellen zelf systeem van klachtenbehandeling op aan de hand van artikel. </a:t>
            </a:r>
            <a:endParaRPr lang="nl-BE" sz="1600" dirty="0"/>
          </a:p>
          <a:p>
            <a:endParaRPr lang="nl-BE" dirty="0"/>
          </a:p>
          <a:p>
            <a:endParaRPr lang="nl-BE" dirty="0"/>
          </a:p>
          <a:p>
            <a:endParaRPr lang="nl-BE" dirty="0"/>
          </a:p>
          <a:p>
            <a:endParaRPr lang="nl-BE" dirty="0"/>
          </a:p>
          <a:p>
            <a:endParaRPr lang="nl-BE" dirty="0"/>
          </a:p>
          <a:p>
            <a:endParaRPr lang="nl-BE" dirty="0"/>
          </a:p>
          <a:p>
            <a:pPr marL="0" indent="0">
              <a:buNone/>
            </a:pPr>
            <a:endParaRPr lang="nl-BE" dirty="0"/>
          </a:p>
        </p:txBody>
      </p:sp>
      <p:sp>
        <p:nvSpPr>
          <p:cNvPr id="10" name="Tijdelijke aanduiding voor inhoud 5">
            <a:extLst>
              <a:ext uri="{FF2B5EF4-FFF2-40B4-BE49-F238E27FC236}">
                <a16:creationId xmlns:a16="http://schemas.microsoft.com/office/drawing/2014/main" id="{49A72107-B42E-29B8-809A-23286D7730CC}"/>
              </a:ext>
            </a:extLst>
          </p:cNvPr>
          <p:cNvSpPr txBox="1">
            <a:spLocks/>
          </p:cNvSpPr>
          <p:nvPr/>
        </p:nvSpPr>
        <p:spPr>
          <a:xfrm>
            <a:off x="348343" y="3145971"/>
            <a:ext cx="7358743" cy="332014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nl-BE" dirty="0"/>
          </a:p>
          <a:p>
            <a:endParaRPr lang="nl-BE" dirty="0"/>
          </a:p>
          <a:p>
            <a:endParaRPr lang="nl-BE" dirty="0"/>
          </a:p>
          <a:p>
            <a:endParaRPr lang="nl-BE" dirty="0"/>
          </a:p>
          <a:p>
            <a:endParaRPr lang="nl-BE" dirty="0"/>
          </a:p>
          <a:p>
            <a:pPr marL="0" indent="0">
              <a:buFont typeface="Arial" panose="020B0604020202020204" pitchFamily="34" charset="0"/>
              <a:buNone/>
            </a:pPr>
            <a:endParaRPr lang="nl-BE" dirty="0"/>
          </a:p>
        </p:txBody>
      </p:sp>
      <p:pic>
        <p:nvPicPr>
          <p:cNvPr id="4" name="Afbeelding 3">
            <a:extLst>
              <a:ext uri="{FF2B5EF4-FFF2-40B4-BE49-F238E27FC236}">
                <a16:creationId xmlns:a16="http://schemas.microsoft.com/office/drawing/2014/main" id="{1FABBA0E-F7A5-4053-0984-F6A248586BEF}"/>
              </a:ext>
            </a:extLst>
          </p:cNvPr>
          <p:cNvPicPr>
            <a:picLocks noChangeAspect="1"/>
          </p:cNvPicPr>
          <p:nvPr/>
        </p:nvPicPr>
        <p:blipFill>
          <a:blip r:embed="rId3"/>
          <a:stretch>
            <a:fillRect/>
          </a:stretch>
        </p:blipFill>
        <p:spPr>
          <a:xfrm>
            <a:off x="-24007" y="8972"/>
            <a:ext cx="3458020" cy="1628691"/>
          </a:xfrm>
          <a:prstGeom prst="rect">
            <a:avLst/>
          </a:prstGeom>
        </p:spPr>
      </p:pic>
      <p:pic>
        <p:nvPicPr>
          <p:cNvPr id="3" name="Afbeelding 2">
            <a:hlinkClick r:id="rId4"/>
            <a:extLst>
              <a:ext uri="{FF2B5EF4-FFF2-40B4-BE49-F238E27FC236}">
                <a16:creationId xmlns:a16="http://schemas.microsoft.com/office/drawing/2014/main" id="{EA299B78-6F87-3101-9767-8675EDCF48C7}"/>
              </a:ext>
            </a:extLst>
          </p:cNvPr>
          <p:cNvPicPr>
            <a:picLocks noChangeAspect="1"/>
          </p:cNvPicPr>
          <p:nvPr/>
        </p:nvPicPr>
        <p:blipFill>
          <a:blip r:embed="rId5"/>
          <a:stretch>
            <a:fillRect/>
          </a:stretch>
        </p:blipFill>
        <p:spPr>
          <a:xfrm>
            <a:off x="503853" y="2250390"/>
            <a:ext cx="5211147" cy="2487948"/>
          </a:xfrm>
          <a:prstGeom prst="rect">
            <a:avLst/>
          </a:prstGeom>
          <a:ln>
            <a:solidFill>
              <a:schemeClr val="accent1"/>
            </a:solidFill>
          </a:ln>
        </p:spPr>
      </p:pic>
      <p:sp>
        <p:nvSpPr>
          <p:cNvPr id="5" name="Tekstvak 4">
            <a:extLst>
              <a:ext uri="{FF2B5EF4-FFF2-40B4-BE49-F238E27FC236}">
                <a16:creationId xmlns:a16="http://schemas.microsoft.com/office/drawing/2014/main" id="{1F60B46D-C00A-7D00-43F8-4C80E3B431DA}"/>
              </a:ext>
            </a:extLst>
          </p:cNvPr>
          <p:cNvSpPr txBox="1"/>
          <p:nvPr/>
        </p:nvSpPr>
        <p:spPr>
          <a:xfrm>
            <a:off x="6183086" y="2152309"/>
            <a:ext cx="5660571" cy="4247317"/>
          </a:xfrm>
          <a:prstGeom prst="rect">
            <a:avLst/>
          </a:prstGeom>
          <a:noFill/>
        </p:spPr>
        <p:txBody>
          <a:bodyPr wrap="square" rtlCol="0">
            <a:spAutoFit/>
          </a:bodyPr>
          <a:lstStyle/>
          <a:p>
            <a:pPr marL="285750" indent="-285750">
              <a:buFont typeface="Arial" panose="020B0604020202020204" pitchFamily="34" charset="0"/>
              <a:buChar char="•"/>
            </a:pPr>
            <a:r>
              <a:rPr lang="nl-BE" dirty="0"/>
              <a:t>Klassikaal artikel lezen.</a:t>
            </a:r>
          </a:p>
          <a:p>
            <a:pPr marL="742950" lvl="1" indent="-285750">
              <a:buFont typeface="Arial" panose="020B0604020202020204" pitchFamily="34" charset="0"/>
              <a:buChar char="•"/>
            </a:pPr>
            <a:r>
              <a:rPr lang="nl-BE" dirty="0"/>
              <a:t>Wat is de boodschap in dit artikel?</a:t>
            </a:r>
          </a:p>
          <a:p>
            <a:pPr marL="742950" lvl="1" indent="-285750">
              <a:buFont typeface="Arial" panose="020B0604020202020204" pitchFamily="34" charset="0"/>
              <a:buChar char="•"/>
            </a:pPr>
            <a:r>
              <a:rPr lang="nl-BE" dirty="0"/>
              <a:t>Wat is het probleem?</a:t>
            </a:r>
          </a:p>
          <a:p>
            <a:pPr marL="742950" lvl="1" indent="-285750">
              <a:buFont typeface="Arial" panose="020B0604020202020204" pitchFamily="34" charset="0"/>
              <a:buChar char="•"/>
            </a:pPr>
            <a:r>
              <a:rPr lang="nl-BE" dirty="0"/>
              <a:t>Zou jij ook een klacht indienen via AI? </a:t>
            </a:r>
            <a:br>
              <a:rPr lang="nl-BE" dirty="0"/>
            </a:br>
            <a:r>
              <a:rPr lang="nl-BE" dirty="0"/>
              <a:t>(eventueel debat)?</a:t>
            </a:r>
          </a:p>
          <a:p>
            <a:pPr marL="742950" lvl="1" indent="-285750">
              <a:buFont typeface="Arial" panose="020B0604020202020204" pitchFamily="34" charset="0"/>
              <a:buChar char="•"/>
            </a:pPr>
            <a:r>
              <a:rPr lang="nl-BE" dirty="0"/>
              <a:t>Hoe kan je zien dat een klacht is geschreven m.b.v. AI?</a:t>
            </a:r>
          </a:p>
          <a:p>
            <a:pPr marL="742950" lvl="1" indent="-285750">
              <a:buFont typeface="Arial" panose="020B0604020202020204" pitchFamily="34" charset="0"/>
              <a:buChar char="•"/>
            </a:pPr>
            <a:endParaRPr lang="nl-BE" dirty="0"/>
          </a:p>
          <a:p>
            <a:pPr marL="285750" indent="-285750">
              <a:buFont typeface="Arial" panose="020B0604020202020204" pitchFamily="34" charset="0"/>
              <a:buChar char="•"/>
            </a:pPr>
            <a:r>
              <a:rPr lang="nl-BE" dirty="0"/>
              <a:t>Toepassen:</a:t>
            </a:r>
          </a:p>
          <a:p>
            <a:pPr marL="742950" lvl="1" indent="-285750">
              <a:buFont typeface="Arial" panose="020B0604020202020204" pitchFamily="34" charset="0"/>
              <a:buChar char="•"/>
            </a:pPr>
            <a:r>
              <a:rPr lang="nl-BE" dirty="0"/>
              <a:t>Casus waarbij een klant klacht m.b.v. gebruik AI indient.</a:t>
            </a:r>
          </a:p>
          <a:p>
            <a:pPr marL="742950" lvl="1" indent="-285750">
              <a:buFont typeface="Arial" panose="020B0604020202020204" pitchFamily="34" charset="0"/>
              <a:buChar char="•"/>
            </a:pPr>
            <a:r>
              <a:rPr lang="nl-BE" dirty="0"/>
              <a:t>De leerlingen stellen zelf een klacht op i.f.v. concreet probleem m.b.v. AI.</a:t>
            </a:r>
          </a:p>
          <a:p>
            <a:pPr marL="742950" lvl="1" indent="-285750">
              <a:buFont typeface="Arial" panose="020B0604020202020204" pitchFamily="34" charset="0"/>
              <a:buChar char="•"/>
            </a:pPr>
            <a:r>
              <a:rPr lang="nl-BE" dirty="0"/>
              <a:t>Leerlingen geven een model van een klachtenbehandeling i.f.v. deze klacht.</a:t>
            </a:r>
          </a:p>
        </p:txBody>
      </p:sp>
    </p:spTree>
    <p:extLst>
      <p:ext uri="{BB962C8B-B14F-4D97-AF65-F5344CB8AC3E}">
        <p14:creationId xmlns:p14="http://schemas.microsoft.com/office/powerpoint/2010/main" val="40191021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BA7110-5F46-7A3D-0C32-6FE0DC174781}"/>
            </a:ext>
          </a:extLst>
        </p:cNvPr>
        <p:cNvGrpSpPr/>
        <p:nvPr/>
      </p:nvGrpSpPr>
      <p:grpSpPr>
        <a:xfrm>
          <a:off x="0" y="0"/>
          <a:ext cx="0" cy="0"/>
          <a:chOff x="0" y="0"/>
          <a:chExt cx="0" cy="0"/>
        </a:xfrm>
      </p:grpSpPr>
      <p:sp>
        <p:nvSpPr>
          <p:cNvPr id="6" name="Tijdelijke aanduiding voor inhoud 5">
            <a:extLst>
              <a:ext uri="{FF2B5EF4-FFF2-40B4-BE49-F238E27FC236}">
                <a16:creationId xmlns:a16="http://schemas.microsoft.com/office/drawing/2014/main" id="{DE6D7B77-A7D1-7D7B-153A-02D1B8B3CCAA}"/>
              </a:ext>
            </a:extLst>
          </p:cNvPr>
          <p:cNvSpPr>
            <a:spLocks noGrp="1"/>
          </p:cNvSpPr>
          <p:nvPr>
            <p:ph idx="1"/>
          </p:nvPr>
        </p:nvSpPr>
        <p:spPr>
          <a:xfrm>
            <a:off x="3701143" y="391885"/>
            <a:ext cx="7532914" cy="3520849"/>
          </a:xfrm>
        </p:spPr>
        <p:txBody>
          <a:bodyPr>
            <a:normAutofit/>
          </a:bodyPr>
          <a:lstStyle/>
          <a:p>
            <a:r>
              <a:rPr lang="nl-BE" dirty="0">
                <a:solidFill>
                  <a:srgbClr val="0070C0"/>
                </a:solidFill>
              </a:rPr>
              <a:t>Voorbeeld 2</a:t>
            </a:r>
            <a:r>
              <a:rPr lang="nl-BE" dirty="0"/>
              <a:t>: </a:t>
            </a:r>
            <a:r>
              <a:rPr lang="nl-BE" sz="2400" dirty="0"/>
              <a:t>Leerlingen stellen een budget op aan de hand van een casus in de krant. </a:t>
            </a:r>
          </a:p>
          <a:p>
            <a:endParaRPr lang="nl-BE" dirty="0"/>
          </a:p>
          <a:p>
            <a:endParaRPr lang="nl-BE" dirty="0"/>
          </a:p>
          <a:p>
            <a:endParaRPr lang="nl-BE" dirty="0"/>
          </a:p>
          <a:p>
            <a:endParaRPr lang="nl-BE" dirty="0"/>
          </a:p>
          <a:p>
            <a:endParaRPr lang="nl-BE" dirty="0"/>
          </a:p>
          <a:p>
            <a:endParaRPr lang="nl-BE" dirty="0"/>
          </a:p>
          <a:p>
            <a:pPr marL="0" indent="0">
              <a:buNone/>
            </a:pPr>
            <a:endParaRPr lang="nl-BE" dirty="0"/>
          </a:p>
        </p:txBody>
      </p:sp>
      <p:sp>
        <p:nvSpPr>
          <p:cNvPr id="10" name="Tijdelijke aanduiding voor inhoud 5">
            <a:extLst>
              <a:ext uri="{FF2B5EF4-FFF2-40B4-BE49-F238E27FC236}">
                <a16:creationId xmlns:a16="http://schemas.microsoft.com/office/drawing/2014/main" id="{A62C03DB-6BA1-70F1-0040-7C4598505BA2}"/>
              </a:ext>
            </a:extLst>
          </p:cNvPr>
          <p:cNvSpPr txBox="1">
            <a:spLocks/>
          </p:cNvSpPr>
          <p:nvPr/>
        </p:nvSpPr>
        <p:spPr>
          <a:xfrm>
            <a:off x="348343" y="3145971"/>
            <a:ext cx="7358743" cy="3320144"/>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nl-BE" dirty="0"/>
          </a:p>
          <a:p>
            <a:endParaRPr lang="nl-BE" dirty="0"/>
          </a:p>
          <a:p>
            <a:endParaRPr lang="nl-BE" dirty="0"/>
          </a:p>
          <a:p>
            <a:endParaRPr lang="nl-BE" dirty="0"/>
          </a:p>
          <a:p>
            <a:endParaRPr lang="nl-BE" dirty="0"/>
          </a:p>
          <a:p>
            <a:endParaRPr lang="nl-BE" dirty="0"/>
          </a:p>
          <a:p>
            <a:pPr marL="0" indent="0">
              <a:buFont typeface="Arial" panose="020B0604020202020204" pitchFamily="34" charset="0"/>
              <a:buNone/>
            </a:pPr>
            <a:endParaRPr lang="nl-BE" dirty="0"/>
          </a:p>
        </p:txBody>
      </p:sp>
      <p:pic>
        <p:nvPicPr>
          <p:cNvPr id="4" name="Afbeelding 3">
            <a:extLst>
              <a:ext uri="{FF2B5EF4-FFF2-40B4-BE49-F238E27FC236}">
                <a16:creationId xmlns:a16="http://schemas.microsoft.com/office/drawing/2014/main" id="{A40C2206-A5E9-461C-2DB1-F833EF3CD348}"/>
              </a:ext>
            </a:extLst>
          </p:cNvPr>
          <p:cNvPicPr>
            <a:picLocks noChangeAspect="1"/>
          </p:cNvPicPr>
          <p:nvPr/>
        </p:nvPicPr>
        <p:blipFill>
          <a:blip r:embed="rId3"/>
          <a:stretch>
            <a:fillRect/>
          </a:stretch>
        </p:blipFill>
        <p:spPr>
          <a:xfrm>
            <a:off x="-24007" y="8972"/>
            <a:ext cx="3458020" cy="1628691"/>
          </a:xfrm>
          <a:prstGeom prst="rect">
            <a:avLst/>
          </a:prstGeom>
        </p:spPr>
      </p:pic>
      <p:sp>
        <p:nvSpPr>
          <p:cNvPr id="2" name="Tekstvak 1">
            <a:extLst>
              <a:ext uri="{FF2B5EF4-FFF2-40B4-BE49-F238E27FC236}">
                <a16:creationId xmlns:a16="http://schemas.microsoft.com/office/drawing/2014/main" id="{A4F1D352-3A8D-0B5D-753F-4B761A51F1FA}"/>
              </a:ext>
            </a:extLst>
          </p:cNvPr>
          <p:cNvSpPr txBox="1"/>
          <p:nvPr/>
        </p:nvSpPr>
        <p:spPr>
          <a:xfrm>
            <a:off x="903514" y="2416629"/>
            <a:ext cx="5573486" cy="3139321"/>
          </a:xfrm>
          <a:prstGeom prst="rect">
            <a:avLst/>
          </a:prstGeom>
          <a:noFill/>
        </p:spPr>
        <p:txBody>
          <a:bodyPr wrap="square" rtlCol="0">
            <a:spAutoFit/>
          </a:bodyPr>
          <a:lstStyle/>
          <a:p>
            <a:pPr marL="285750" indent="-285750">
              <a:buFontTx/>
              <a:buChar char="-"/>
            </a:pPr>
            <a:r>
              <a:rPr lang="nl-BE" dirty="0"/>
              <a:t>Klassikaal de casus overlopen.</a:t>
            </a:r>
          </a:p>
          <a:p>
            <a:pPr marL="285750" indent="-285750">
              <a:buFontTx/>
              <a:buChar char="-"/>
            </a:pPr>
            <a:r>
              <a:rPr lang="nl-BE" dirty="0"/>
              <a:t>Leerlingen stellen in duo een budget op aan de hand van de casus. De leraar geeft eventueel nog bijkomende informatie.</a:t>
            </a:r>
          </a:p>
          <a:p>
            <a:pPr marL="285750" indent="-285750">
              <a:buFontTx/>
              <a:buChar char="-"/>
            </a:pPr>
            <a:r>
              <a:rPr lang="nl-BE" dirty="0"/>
              <a:t>Differentiatie (interesse of status): </a:t>
            </a:r>
          </a:p>
          <a:p>
            <a:pPr marL="742950" lvl="1" indent="-285750">
              <a:buFontTx/>
              <a:buChar char="-"/>
            </a:pPr>
            <a:r>
              <a:rPr lang="nl-BE" dirty="0"/>
              <a:t>meerdere casussen geven (verschillende moeilijkheidsniveaus)</a:t>
            </a:r>
          </a:p>
          <a:p>
            <a:pPr marL="742950" lvl="1" indent="-285750">
              <a:buFontTx/>
              <a:buChar char="-"/>
            </a:pPr>
            <a:r>
              <a:rPr lang="nl-BE" dirty="0"/>
              <a:t>presenteren</a:t>
            </a:r>
          </a:p>
          <a:p>
            <a:pPr marL="742950" lvl="1" indent="-285750">
              <a:buFontTx/>
              <a:buChar char="-"/>
            </a:pPr>
            <a:r>
              <a:rPr lang="nl-BE" dirty="0"/>
              <a:t>vergelijken (wat zijn verschillen? Overschot of tekort? Hoe mogelijk besparen? …)</a:t>
            </a:r>
          </a:p>
          <a:p>
            <a:pPr marL="285750" indent="-285750">
              <a:buFontTx/>
              <a:buChar char="-"/>
            </a:pPr>
            <a:endParaRPr lang="nl-BE" dirty="0"/>
          </a:p>
        </p:txBody>
      </p:sp>
      <p:pic>
        <p:nvPicPr>
          <p:cNvPr id="5" name="Afbeelding 4">
            <a:hlinkClick r:id="rId4"/>
            <a:extLst>
              <a:ext uri="{FF2B5EF4-FFF2-40B4-BE49-F238E27FC236}">
                <a16:creationId xmlns:a16="http://schemas.microsoft.com/office/drawing/2014/main" id="{F579E7CA-1CA0-B218-10FF-4C480DC427C6}"/>
              </a:ext>
            </a:extLst>
          </p:cNvPr>
          <p:cNvPicPr>
            <a:picLocks noChangeAspect="1"/>
          </p:cNvPicPr>
          <p:nvPr/>
        </p:nvPicPr>
        <p:blipFill>
          <a:blip r:embed="rId5"/>
          <a:stretch>
            <a:fillRect/>
          </a:stretch>
        </p:blipFill>
        <p:spPr>
          <a:xfrm>
            <a:off x="6594649" y="1977997"/>
            <a:ext cx="5249008" cy="2762636"/>
          </a:xfrm>
          <a:prstGeom prst="rect">
            <a:avLst/>
          </a:prstGeom>
        </p:spPr>
      </p:pic>
    </p:spTree>
    <p:extLst>
      <p:ext uri="{BB962C8B-B14F-4D97-AF65-F5344CB8AC3E}">
        <p14:creationId xmlns:p14="http://schemas.microsoft.com/office/powerpoint/2010/main" val="92304584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4FC8B8-ACA5-0C59-0AF5-A2A6E4D9E7BF}"/>
            </a:ext>
          </a:extLst>
        </p:cNvPr>
        <p:cNvGrpSpPr/>
        <p:nvPr/>
      </p:nvGrpSpPr>
      <p:grpSpPr>
        <a:xfrm>
          <a:off x="0" y="0"/>
          <a:ext cx="0" cy="0"/>
          <a:chOff x="0" y="0"/>
          <a:chExt cx="0" cy="0"/>
        </a:xfrm>
      </p:grpSpPr>
      <p:sp>
        <p:nvSpPr>
          <p:cNvPr id="6" name="Tijdelijke aanduiding voor inhoud 5">
            <a:extLst>
              <a:ext uri="{FF2B5EF4-FFF2-40B4-BE49-F238E27FC236}">
                <a16:creationId xmlns:a16="http://schemas.microsoft.com/office/drawing/2014/main" id="{4AD574B5-6C15-1F6E-C4A8-CA48F1936CC2}"/>
              </a:ext>
            </a:extLst>
          </p:cNvPr>
          <p:cNvSpPr>
            <a:spLocks noGrp="1"/>
          </p:cNvSpPr>
          <p:nvPr>
            <p:ph idx="1"/>
          </p:nvPr>
        </p:nvSpPr>
        <p:spPr>
          <a:xfrm>
            <a:off x="3701143" y="391885"/>
            <a:ext cx="7532914" cy="3520849"/>
          </a:xfrm>
        </p:spPr>
        <p:txBody>
          <a:bodyPr>
            <a:normAutofit/>
          </a:bodyPr>
          <a:lstStyle/>
          <a:p>
            <a:r>
              <a:rPr lang="nl-BE" dirty="0">
                <a:solidFill>
                  <a:srgbClr val="0070C0"/>
                </a:solidFill>
              </a:rPr>
              <a:t>Voorbeeld 3</a:t>
            </a:r>
            <a:r>
              <a:rPr lang="nl-BE" dirty="0"/>
              <a:t>: </a:t>
            </a:r>
            <a:r>
              <a:rPr lang="nl-BE" sz="2400" dirty="0"/>
              <a:t>Laat leerlingen </a:t>
            </a:r>
            <a:r>
              <a:rPr lang="nl-BE" sz="2400" dirty="0">
                <a:solidFill>
                  <a:srgbClr val="00B050"/>
                </a:solidFill>
              </a:rPr>
              <a:t>(digitale) mindmap </a:t>
            </a:r>
            <a:r>
              <a:rPr lang="nl-BE" sz="2400" dirty="0"/>
              <a:t>maken van een artikel over de arbeidsmarkt (sociaal overleg) vraag en aanbod, handel</a:t>
            </a:r>
          </a:p>
          <a:p>
            <a:endParaRPr lang="nl-BE" dirty="0"/>
          </a:p>
          <a:p>
            <a:endParaRPr lang="nl-BE" dirty="0"/>
          </a:p>
          <a:p>
            <a:endParaRPr lang="nl-BE" dirty="0"/>
          </a:p>
          <a:p>
            <a:endParaRPr lang="nl-BE" dirty="0"/>
          </a:p>
          <a:p>
            <a:endParaRPr lang="nl-BE" dirty="0"/>
          </a:p>
          <a:p>
            <a:endParaRPr lang="nl-BE" dirty="0"/>
          </a:p>
          <a:p>
            <a:pPr marL="0" indent="0">
              <a:buNone/>
            </a:pPr>
            <a:endParaRPr lang="nl-BE" dirty="0"/>
          </a:p>
        </p:txBody>
      </p:sp>
      <p:pic>
        <p:nvPicPr>
          <p:cNvPr id="9" name="Afbeelding 8">
            <a:extLst>
              <a:ext uri="{FF2B5EF4-FFF2-40B4-BE49-F238E27FC236}">
                <a16:creationId xmlns:a16="http://schemas.microsoft.com/office/drawing/2014/main" id="{85AC3870-FF46-AFE1-2614-7718E49010DC}"/>
              </a:ext>
            </a:extLst>
          </p:cNvPr>
          <p:cNvPicPr>
            <a:picLocks noChangeAspect="1"/>
          </p:cNvPicPr>
          <p:nvPr/>
        </p:nvPicPr>
        <p:blipFill>
          <a:blip r:embed="rId3"/>
          <a:stretch>
            <a:fillRect/>
          </a:stretch>
        </p:blipFill>
        <p:spPr>
          <a:xfrm>
            <a:off x="8098971" y="3540552"/>
            <a:ext cx="3526971" cy="2530982"/>
          </a:xfrm>
          <a:prstGeom prst="rect">
            <a:avLst/>
          </a:prstGeom>
          <a:ln>
            <a:solidFill>
              <a:schemeClr val="tx1">
                <a:lumMod val="75000"/>
                <a:lumOff val="25000"/>
              </a:schemeClr>
            </a:solidFill>
          </a:ln>
        </p:spPr>
      </p:pic>
      <p:sp>
        <p:nvSpPr>
          <p:cNvPr id="10" name="Tijdelijke aanduiding voor inhoud 5">
            <a:extLst>
              <a:ext uri="{FF2B5EF4-FFF2-40B4-BE49-F238E27FC236}">
                <a16:creationId xmlns:a16="http://schemas.microsoft.com/office/drawing/2014/main" id="{65411B9C-3A9A-6DAC-3F89-56435BF77E99}"/>
              </a:ext>
            </a:extLst>
          </p:cNvPr>
          <p:cNvSpPr txBox="1">
            <a:spLocks/>
          </p:cNvSpPr>
          <p:nvPr/>
        </p:nvSpPr>
        <p:spPr>
          <a:xfrm>
            <a:off x="348343" y="3145971"/>
            <a:ext cx="7358743" cy="3320144"/>
          </a:xfrm>
          <a:prstGeom prst="rect">
            <a:avLst/>
          </a:prstGeom>
        </p:spPr>
        <p:txBody>
          <a:bodyPr vert="horz" lIns="91440" tIns="45720" rIns="91440" bIns="45720" rtlCol="0">
            <a:normAutofit fontScale="4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BE" sz="4500" dirty="0"/>
              <a:t>Mindmap opbouwen kan </a:t>
            </a:r>
            <a:r>
              <a:rPr lang="nl-BE" sz="4500" dirty="0">
                <a:solidFill>
                  <a:srgbClr val="00B050"/>
                </a:solidFill>
              </a:rPr>
              <a:t>eerste vraag </a:t>
            </a:r>
            <a:r>
              <a:rPr lang="nl-BE" sz="4500" dirty="0"/>
              <a:t>zijn bij elk artikel (geeft inzicht).</a:t>
            </a:r>
          </a:p>
          <a:p>
            <a:r>
              <a:rPr lang="nl-BE" sz="4500" dirty="0"/>
              <a:t>Mogelijkheid om opdracht </a:t>
            </a:r>
            <a:r>
              <a:rPr lang="nl-BE" sz="4500" dirty="0">
                <a:solidFill>
                  <a:srgbClr val="00B050"/>
                </a:solidFill>
              </a:rPr>
              <a:t>uit te breiden</a:t>
            </a:r>
            <a:r>
              <a:rPr lang="nl-BE" sz="4500" dirty="0"/>
              <a:t>:</a:t>
            </a:r>
          </a:p>
          <a:p>
            <a:pPr lvl="1"/>
            <a:r>
              <a:rPr lang="nl-BE" sz="4500" dirty="0"/>
              <a:t>Geef </a:t>
            </a:r>
            <a:r>
              <a:rPr lang="nl-BE" sz="4500" dirty="0">
                <a:solidFill>
                  <a:srgbClr val="00B050"/>
                </a:solidFill>
              </a:rPr>
              <a:t>linken</a:t>
            </a:r>
            <a:r>
              <a:rPr lang="nl-BE" sz="4500" dirty="0"/>
              <a:t> (relaties) aan met andere onderdelen uit cursus.</a:t>
            </a:r>
          </a:p>
          <a:p>
            <a:pPr lvl="1"/>
            <a:r>
              <a:rPr lang="nl-BE" sz="4500" dirty="0"/>
              <a:t>Geef </a:t>
            </a:r>
            <a:r>
              <a:rPr lang="nl-BE" sz="4500" dirty="0">
                <a:solidFill>
                  <a:srgbClr val="00B050"/>
                </a:solidFill>
              </a:rPr>
              <a:t>relaties</a:t>
            </a:r>
            <a:r>
              <a:rPr lang="nl-BE" sz="4500" dirty="0"/>
              <a:t> aan tussen onderdelen die met elkaar verband houden (eventueel + of – om aan te geven of ze versterkend werken of niet. Bv. importtarieven </a:t>
            </a:r>
            <a:r>
              <a:rPr lang="nl-BE" sz="4500" dirty="0">
                <a:sym typeface="Wingdings" panose="05000000000000000000" pitchFamily="2" charset="2"/>
              </a:rPr>
              <a:t></a:t>
            </a:r>
            <a:r>
              <a:rPr lang="nl-BE" sz="4500" dirty="0"/>
              <a:t> export -)</a:t>
            </a:r>
          </a:p>
          <a:p>
            <a:pPr lvl="1"/>
            <a:r>
              <a:rPr lang="nl-BE" sz="4500" dirty="0"/>
              <a:t>Lees een mindmap vanaf 13.00 u. Zorg voor </a:t>
            </a:r>
            <a:r>
              <a:rPr lang="nl-BE" sz="4500" dirty="0">
                <a:solidFill>
                  <a:srgbClr val="00B050"/>
                </a:solidFill>
              </a:rPr>
              <a:t>logische opbouw</a:t>
            </a:r>
            <a:r>
              <a:rPr lang="nl-BE" sz="4500" dirty="0"/>
              <a:t>.</a:t>
            </a:r>
          </a:p>
          <a:p>
            <a:r>
              <a:rPr lang="nl-BE" sz="4500" dirty="0"/>
              <a:t>ICT-tool: bv. </a:t>
            </a:r>
            <a:r>
              <a:rPr lang="nl-BE" sz="4500" i="1" dirty="0"/>
              <a:t>Xmind</a:t>
            </a:r>
            <a:r>
              <a:rPr lang="nl-BE" sz="4500" dirty="0"/>
              <a:t> (gratis, online of laptop, relaties, floating topics, opmerkingen …), </a:t>
            </a:r>
            <a:r>
              <a:rPr lang="nl-BE" sz="4500" i="1" dirty="0"/>
              <a:t>Mindmup</a:t>
            </a:r>
            <a:r>
              <a:rPr lang="nl-BE" sz="4500" dirty="0"/>
              <a:t> (beperkter) …</a:t>
            </a:r>
          </a:p>
          <a:p>
            <a:r>
              <a:rPr lang="nl-BE" sz="4500" dirty="0"/>
              <a:t>Extra: mindmap laten opbouwen door leerlingen via online verbinding met ICT-tool (bv. </a:t>
            </a:r>
            <a:r>
              <a:rPr lang="nl-BE" sz="4500" i="1" dirty="0"/>
              <a:t>Prowise</a:t>
            </a:r>
            <a:r>
              <a:rPr lang="nl-BE" sz="4500" dirty="0"/>
              <a:t>). Voordeel is dat leerkracht direct zelf kan selecteren en opbouwen.</a:t>
            </a:r>
          </a:p>
          <a:p>
            <a:r>
              <a:rPr lang="nl-BE" sz="4500" dirty="0"/>
              <a:t>Leerlijn: mindmap geven, deels laten invullen, volledig laten maken.</a:t>
            </a:r>
          </a:p>
          <a:p>
            <a:endParaRPr lang="nl-BE" dirty="0"/>
          </a:p>
          <a:p>
            <a:endParaRPr lang="nl-BE" dirty="0"/>
          </a:p>
          <a:p>
            <a:endParaRPr lang="nl-BE" dirty="0"/>
          </a:p>
          <a:p>
            <a:endParaRPr lang="nl-BE" dirty="0"/>
          </a:p>
          <a:p>
            <a:endParaRPr lang="nl-BE" dirty="0"/>
          </a:p>
          <a:p>
            <a:endParaRPr lang="nl-BE" dirty="0"/>
          </a:p>
          <a:p>
            <a:pPr marL="0" indent="0">
              <a:buFont typeface="Arial" panose="020B0604020202020204" pitchFamily="34" charset="0"/>
              <a:buNone/>
            </a:pPr>
            <a:endParaRPr lang="nl-BE" dirty="0"/>
          </a:p>
        </p:txBody>
      </p:sp>
      <p:pic>
        <p:nvPicPr>
          <p:cNvPr id="14" name="Afbeelding 13">
            <a:hlinkClick r:id="rId4"/>
            <a:extLst>
              <a:ext uri="{FF2B5EF4-FFF2-40B4-BE49-F238E27FC236}">
                <a16:creationId xmlns:a16="http://schemas.microsoft.com/office/drawing/2014/main" id="{43197644-43AA-048C-FD78-2F2B35F5CADB}"/>
              </a:ext>
            </a:extLst>
          </p:cNvPr>
          <p:cNvPicPr>
            <a:picLocks noChangeAspect="1"/>
          </p:cNvPicPr>
          <p:nvPr/>
        </p:nvPicPr>
        <p:blipFill>
          <a:blip r:embed="rId5"/>
          <a:stretch>
            <a:fillRect/>
          </a:stretch>
        </p:blipFill>
        <p:spPr>
          <a:xfrm>
            <a:off x="4169227" y="1637663"/>
            <a:ext cx="6408161" cy="1238809"/>
          </a:xfrm>
          <a:prstGeom prst="rect">
            <a:avLst/>
          </a:prstGeom>
          <a:ln>
            <a:solidFill>
              <a:schemeClr val="tx1">
                <a:lumMod val="75000"/>
                <a:lumOff val="25000"/>
              </a:schemeClr>
            </a:solidFill>
          </a:ln>
        </p:spPr>
      </p:pic>
      <p:pic>
        <p:nvPicPr>
          <p:cNvPr id="4" name="Afbeelding 3">
            <a:extLst>
              <a:ext uri="{FF2B5EF4-FFF2-40B4-BE49-F238E27FC236}">
                <a16:creationId xmlns:a16="http://schemas.microsoft.com/office/drawing/2014/main" id="{A2A9C33A-CB1F-4FBA-93B1-A03A89BE31C1}"/>
              </a:ext>
            </a:extLst>
          </p:cNvPr>
          <p:cNvPicPr>
            <a:picLocks noChangeAspect="1"/>
          </p:cNvPicPr>
          <p:nvPr/>
        </p:nvPicPr>
        <p:blipFill>
          <a:blip r:embed="rId6"/>
          <a:stretch>
            <a:fillRect/>
          </a:stretch>
        </p:blipFill>
        <p:spPr>
          <a:xfrm>
            <a:off x="-24007" y="8972"/>
            <a:ext cx="3458020" cy="1628691"/>
          </a:xfrm>
          <a:prstGeom prst="rect">
            <a:avLst/>
          </a:prstGeom>
        </p:spPr>
      </p:pic>
      <p:pic>
        <p:nvPicPr>
          <p:cNvPr id="3" name="Afbeelding 2">
            <a:hlinkClick r:id="rId7" action="ppaction://hlinksldjump"/>
            <a:extLst>
              <a:ext uri="{FF2B5EF4-FFF2-40B4-BE49-F238E27FC236}">
                <a16:creationId xmlns:a16="http://schemas.microsoft.com/office/drawing/2014/main" id="{746E4C32-A54F-ED7B-F739-0BF34E4714AD}"/>
              </a:ext>
            </a:extLst>
          </p:cNvPr>
          <p:cNvPicPr>
            <a:picLocks noChangeAspect="1"/>
          </p:cNvPicPr>
          <p:nvPr/>
        </p:nvPicPr>
        <p:blipFill>
          <a:blip r:embed="rId8">
            <a:extLst>
              <a:ext uri="{28A0092B-C50C-407E-A947-70E740481C1C}">
                <a14:useLocalDpi xmlns:a14="http://schemas.microsoft.com/office/drawing/2010/main" val="0"/>
              </a:ext>
              <a:ext uri="{837473B0-CC2E-450A-ABE3-18F120FF3D39}">
                <a1611:picAttrSrcUrl xmlns:a1611="http://schemas.microsoft.com/office/drawing/2016/11/main" r:id="rId9"/>
              </a:ext>
            </a:extLst>
          </a:blip>
          <a:stretch>
            <a:fillRect/>
          </a:stretch>
        </p:blipFill>
        <p:spPr>
          <a:xfrm>
            <a:off x="10577388" y="6231392"/>
            <a:ext cx="912284" cy="469446"/>
          </a:xfrm>
          <a:prstGeom prst="rect">
            <a:avLst/>
          </a:prstGeom>
        </p:spPr>
      </p:pic>
    </p:spTree>
    <p:extLst>
      <p:ext uri="{BB962C8B-B14F-4D97-AF65-F5344CB8AC3E}">
        <p14:creationId xmlns:p14="http://schemas.microsoft.com/office/powerpoint/2010/main" val="250932751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DE9F85-577F-0D54-7E55-A3DB44F2145A}"/>
            </a:ext>
          </a:extLst>
        </p:cNvPr>
        <p:cNvGrpSpPr/>
        <p:nvPr/>
      </p:nvGrpSpPr>
      <p:grpSpPr>
        <a:xfrm>
          <a:off x="0" y="0"/>
          <a:ext cx="0" cy="0"/>
          <a:chOff x="0" y="0"/>
          <a:chExt cx="0" cy="0"/>
        </a:xfrm>
      </p:grpSpPr>
      <p:sp>
        <p:nvSpPr>
          <p:cNvPr id="6" name="Tijdelijke aanduiding voor inhoud 5">
            <a:extLst>
              <a:ext uri="{FF2B5EF4-FFF2-40B4-BE49-F238E27FC236}">
                <a16:creationId xmlns:a16="http://schemas.microsoft.com/office/drawing/2014/main" id="{5DE6A2D1-7872-BB19-AB50-D27E06A4A9FB}"/>
              </a:ext>
            </a:extLst>
          </p:cNvPr>
          <p:cNvSpPr>
            <a:spLocks noGrp="1"/>
          </p:cNvSpPr>
          <p:nvPr>
            <p:ph idx="1"/>
          </p:nvPr>
        </p:nvSpPr>
        <p:spPr>
          <a:xfrm>
            <a:off x="3744686" y="391885"/>
            <a:ext cx="7489371" cy="3520849"/>
          </a:xfrm>
        </p:spPr>
        <p:txBody>
          <a:bodyPr>
            <a:normAutofit/>
          </a:bodyPr>
          <a:lstStyle/>
          <a:p>
            <a:r>
              <a:rPr lang="nl-BE" dirty="0">
                <a:solidFill>
                  <a:srgbClr val="0070C0"/>
                </a:solidFill>
              </a:rPr>
              <a:t>Voorbeeld 3 (vervolg): </a:t>
            </a:r>
            <a:r>
              <a:rPr lang="nl-BE" sz="2000" dirty="0"/>
              <a:t>Laat leerlingen samenvatting maken van een artikel over de arbeidsmarkt (sociaal overleg) vraag en aanbod, handel</a:t>
            </a:r>
          </a:p>
          <a:p>
            <a:endParaRPr lang="nl-BE" dirty="0"/>
          </a:p>
          <a:p>
            <a:endParaRPr lang="nl-BE" dirty="0"/>
          </a:p>
          <a:p>
            <a:endParaRPr lang="nl-BE" dirty="0"/>
          </a:p>
          <a:p>
            <a:endParaRPr lang="nl-BE" dirty="0"/>
          </a:p>
          <a:p>
            <a:endParaRPr lang="nl-BE" dirty="0"/>
          </a:p>
          <a:p>
            <a:endParaRPr lang="nl-BE" dirty="0"/>
          </a:p>
          <a:p>
            <a:pPr marL="0" indent="0">
              <a:buNone/>
            </a:pPr>
            <a:endParaRPr lang="nl-BE" dirty="0"/>
          </a:p>
        </p:txBody>
      </p:sp>
      <p:sp>
        <p:nvSpPr>
          <p:cNvPr id="10" name="Tijdelijke aanduiding voor inhoud 5">
            <a:extLst>
              <a:ext uri="{FF2B5EF4-FFF2-40B4-BE49-F238E27FC236}">
                <a16:creationId xmlns:a16="http://schemas.microsoft.com/office/drawing/2014/main" id="{CA4E08B0-3FF4-AA19-0B67-348FD0293138}"/>
              </a:ext>
            </a:extLst>
          </p:cNvPr>
          <p:cNvSpPr txBox="1">
            <a:spLocks/>
          </p:cNvSpPr>
          <p:nvPr/>
        </p:nvSpPr>
        <p:spPr>
          <a:xfrm>
            <a:off x="598715" y="3428999"/>
            <a:ext cx="10635342" cy="3037115"/>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nl-BE" dirty="0">
                <a:solidFill>
                  <a:srgbClr val="0070C0"/>
                </a:solidFill>
              </a:rPr>
              <a:t>Alternatieven</a:t>
            </a:r>
          </a:p>
          <a:p>
            <a:pPr lvl="1"/>
            <a:r>
              <a:rPr lang="nl-BE" dirty="0"/>
              <a:t>Geschreven samenvatting maken (door AI en verbeteren)</a:t>
            </a:r>
          </a:p>
          <a:p>
            <a:pPr lvl="1"/>
            <a:r>
              <a:rPr lang="nl-BE" dirty="0"/>
              <a:t>Kernwoorden markeren</a:t>
            </a:r>
          </a:p>
          <a:p>
            <a:pPr lvl="1"/>
            <a:r>
              <a:rPr lang="nl-BE" dirty="0"/>
              <a:t>Moeilijke woorden opzoeken (in duo aan elkaar laten verklaren) </a:t>
            </a:r>
          </a:p>
          <a:p>
            <a:pPr lvl="1"/>
            <a:r>
              <a:rPr lang="nl-BE" dirty="0"/>
              <a:t>1 leerling stelt een vraag op voor de andere leerling (duo’s) met modeloplossing</a:t>
            </a:r>
          </a:p>
          <a:p>
            <a:pPr lvl="1"/>
            <a:r>
              <a:rPr lang="nl-BE" dirty="0"/>
              <a:t>Exit-ticket: </a:t>
            </a:r>
          </a:p>
          <a:p>
            <a:pPr lvl="2"/>
            <a:r>
              <a:rPr lang="nl-BE" dirty="0"/>
              <a:t>Leerlingen stellen 1 vraag op die mogelijk op de toets komt.</a:t>
            </a:r>
          </a:p>
          <a:p>
            <a:pPr lvl="2"/>
            <a:r>
              <a:rPr lang="nl-BE" dirty="0"/>
              <a:t>Leerlingen stellen 1 vraag over een zin, woord, context die ze niet begrijpen.</a:t>
            </a:r>
          </a:p>
          <a:p>
            <a:pPr lvl="2"/>
            <a:r>
              <a:rPr lang="nl-BE" dirty="0"/>
              <a:t>…</a:t>
            </a:r>
          </a:p>
          <a:p>
            <a:endParaRPr lang="nl-BE" dirty="0"/>
          </a:p>
          <a:p>
            <a:endParaRPr lang="nl-BE" dirty="0"/>
          </a:p>
          <a:p>
            <a:endParaRPr lang="nl-BE" dirty="0"/>
          </a:p>
          <a:p>
            <a:endParaRPr lang="nl-BE" dirty="0"/>
          </a:p>
          <a:p>
            <a:endParaRPr lang="nl-BE" dirty="0"/>
          </a:p>
          <a:p>
            <a:endParaRPr lang="nl-BE" dirty="0"/>
          </a:p>
          <a:p>
            <a:endParaRPr lang="nl-BE" dirty="0"/>
          </a:p>
          <a:p>
            <a:pPr marL="0" indent="0">
              <a:buFont typeface="Arial" panose="020B0604020202020204" pitchFamily="34" charset="0"/>
              <a:buNone/>
            </a:pPr>
            <a:endParaRPr lang="nl-BE" dirty="0"/>
          </a:p>
        </p:txBody>
      </p:sp>
      <p:pic>
        <p:nvPicPr>
          <p:cNvPr id="14" name="Afbeelding 13">
            <a:hlinkClick r:id="rId3"/>
            <a:extLst>
              <a:ext uri="{FF2B5EF4-FFF2-40B4-BE49-F238E27FC236}">
                <a16:creationId xmlns:a16="http://schemas.microsoft.com/office/drawing/2014/main" id="{55CAED0B-0E5E-61DC-AC58-F944CA4D08CA}"/>
              </a:ext>
            </a:extLst>
          </p:cNvPr>
          <p:cNvPicPr>
            <a:picLocks noChangeAspect="1"/>
          </p:cNvPicPr>
          <p:nvPr/>
        </p:nvPicPr>
        <p:blipFill>
          <a:blip r:embed="rId4"/>
          <a:stretch>
            <a:fillRect/>
          </a:stretch>
        </p:blipFill>
        <p:spPr>
          <a:xfrm>
            <a:off x="4397830" y="1745773"/>
            <a:ext cx="7017760" cy="1356655"/>
          </a:xfrm>
          <a:prstGeom prst="rect">
            <a:avLst/>
          </a:prstGeom>
        </p:spPr>
      </p:pic>
      <p:pic>
        <p:nvPicPr>
          <p:cNvPr id="2" name="Afbeelding 1">
            <a:extLst>
              <a:ext uri="{FF2B5EF4-FFF2-40B4-BE49-F238E27FC236}">
                <a16:creationId xmlns:a16="http://schemas.microsoft.com/office/drawing/2014/main" id="{6D470185-2636-0D5B-95BB-18AAF31E73DB}"/>
              </a:ext>
            </a:extLst>
          </p:cNvPr>
          <p:cNvPicPr>
            <a:picLocks noChangeAspect="1"/>
          </p:cNvPicPr>
          <p:nvPr/>
        </p:nvPicPr>
        <p:blipFill>
          <a:blip r:embed="rId5"/>
          <a:stretch>
            <a:fillRect/>
          </a:stretch>
        </p:blipFill>
        <p:spPr>
          <a:xfrm>
            <a:off x="-24007" y="8972"/>
            <a:ext cx="3458020" cy="1628691"/>
          </a:xfrm>
          <a:prstGeom prst="rect">
            <a:avLst/>
          </a:prstGeom>
        </p:spPr>
      </p:pic>
    </p:spTree>
    <p:extLst>
      <p:ext uri="{BB962C8B-B14F-4D97-AF65-F5344CB8AC3E}">
        <p14:creationId xmlns:p14="http://schemas.microsoft.com/office/powerpoint/2010/main" val="23583915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F3C169-68EA-C878-A4E3-BDF9E87A2DB8}"/>
            </a:ext>
          </a:extLst>
        </p:cNvPr>
        <p:cNvGrpSpPr/>
        <p:nvPr/>
      </p:nvGrpSpPr>
      <p:grpSpPr>
        <a:xfrm>
          <a:off x="0" y="0"/>
          <a:ext cx="0" cy="0"/>
          <a:chOff x="0" y="0"/>
          <a:chExt cx="0" cy="0"/>
        </a:xfrm>
      </p:grpSpPr>
      <p:sp>
        <p:nvSpPr>
          <p:cNvPr id="6" name="Tijdelijke aanduiding voor inhoud 5">
            <a:extLst>
              <a:ext uri="{FF2B5EF4-FFF2-40B4-BE49-F238E27FC236}">
                <a16:creationId xmlns:a16="http://schemas.microsoft.com/office/drawing/2014/main" id="{A0832921-3308-27FB-DD2C-E83FA8C49292}"/>
              </a:ext>
            </a:extLst>
          </p:cNvPr>
          <p:cNvSpPr>
            <a:spLocks noGrp="1"/>
          </p:cNvSpPr>
          <p:nvPr>
            <p:ph idx="1"/>
          </p:nvPr>
        </p:nvSpPr>
        <p:spPr>
          <a:xfrm>
            <a:off x="3777343" y="391885"/>
            <a:ext cx="7456714" cy="6346372"/>
          </a:xfrm>
        </p:spPr>
        <p:txBody>
          <a:bodyPr>
            <a:normAutofit/>
          </a:bodyPr>
          <a:lstStyle/>
          <a:p>
            <a:r>
              <a:rPr lang="nl-BE" dirty="0">
                <a:solidFill>
                  <a:srgbClr val="0070C0"/>
                </a:solidFill>
              </a:rPr>
              <a:t>Voorbeeld 4</a:t>
            </a:r>
            <a:r>
              <a:rPr lang="nl-BE" dirty="0"/>
              <a:t>: Debat naar aanleiding van een video over beperking werkloosheid in tijd</a:t>
            </a:r>
          </a:p>
          <a:p>
            <a:endParaRPr lang="nl-BE" dirty="0"/>
          </a:p>
          <a:p>
            <a:endParaRPr lang="nl-BE" dirty="0"/>
          </a:p>
          <a:p>
            <a:endParaRPr lang="nl-BE" dirty="0"/>
          </a:p>
          <a:p>
            <a:endParaRPr lang="nl-BE" dirty="0"/>
          </a:p>
          <a:p>
            <a:endParaRPr lang="nl-BE" dirty="0"/>
          </a:p>
          <a:p>
            <a:endParaRPr lang="nl-BE" dirty="0"/>
          </a:p>
          <a:p>
            <a:endParaRPr lang="nl-BE" dirty="0"/>
          </a:p>
          <a:p>
            <a:pPr lvl="1"/>
            <a:endParaRPr lang="nl-BE" dirty="0"/>
          </a:p>
          <a:p>
            <a:endParaRPr lang="nl-BE" dirty="0"/>
          </a:p>
          <a:p>
            <a:pPr marL="0" indent="0">
              <a:buNone/>
            </a:pPr>
            <a:endParaRPr lang="nl-BE" dirty="0"/>
          </a:p>
        </p:txBody>
      </p:sp>
      <p:pic>
        <p:nvPicPr>
          <p:cNvPr id="4" name="Afbeelding 3">
            <a:hlinkClick r:id="rId3"/>
            <a:extLst>
              <a:ext uri="{FF2B5EF4-FFF2-40B4-BE49-F238E27FC236}">
                <a16:creationId xmlns:a16="http://schemas.microsoft.com/office/drawing/2014/main" id="{54C1BB5D-A999-2852-4FB5-C6E347625157}"/>
              </a:ext>
            </a:extLst>
          </p:cNvPr>
          <p:cNvPicPr>
            <a:picLocks noChangeAspect="1"/>
          </p:cNvPicPr>
          <p:nvPr/>
        </p:nvPicPr>
        <p:blipFill>
          <a:blip r:embed="rId4"/>
          <a:stretch>
            <a:fillRect/>
          </a:stretch>
        </p:blipFill>
        <p:spPr>
          <a:xfrm>
            <a:off x="4513458" y="1328057"/>
            <a:ext cx="4351626" cy="2664738"/>
          </a:xfrm>
          <a:prstGeom prst="rect">
            <a:avLst/>
          </a:prstGeom>
          <a:ln>
            <a:solidFill>
              <a:schemeClr val="tx1"/>
            </a:solidFill>
          </a:ln>
        </p:spPr>
      </p:pic>
      <p:pic>
        <p:nvPicPr>
          <p:cNvPr id="2" name="Afbeelding 1">
            <a:extLst>
              <a:ext uri="{FF2B5EF4-FFF2-40B4-BE49-F238E27FC236}">
                <a16:creationId xmlns:a16="http://schemas.microsoft.com/office/drawing/2014/main" id="{3972B2D7-3A20-A672-BBAF-63B8D61B56F4}"/>
              </a:ext>
            </a:extLst>
          </p:cNvPr>
          <p:cNvPicPr>
            <a:picLocks noChangeAspect="1"/>
          </p:cNvPicPr>
          <p:nvPr/>
        </p:nvPicPr>
        <p:blipFill>
          <a:blip r:embed="rId5"/>
          <a:stretch>
            <a:fillRect/>
          </a:stretch>
        </p:blipFill>
        <p:spPr>
          <a:xfrm>
            <a:off x="-24007" y="8972"/>
            <a:ext cx="3458020" cy="1628691"/>
          </a:xfrm>
          <a:prstGeom prst="rect">
            <a:avLst/>
          </a:prstGeom>
        </p:spPr>
      </p:pic>
      <p:sp>
        <p:nvSpPr>
          <p:cNvPr id="5" name="Tekstvak 4">
            <a:extLst>
              <a:ext uri="{FF2B5EF4-FFF2-40B4-BE49-F238E27FC236}">
                <a16:creationId xmlns:a16="http://schemas.microsoft.com/office/drawing/2014/main" id="{2180DDCB-13D9-EC94-3B37-4751E15815E7}"/>
              </a:ext>
            </a:extLst>
          </p:cNvPr>
          <p:cNvSpPr txBox="1"/>
          <p:nvPr/>
        </p:nvSpPr>
        <p:spPr>
          <a:xfrm>
            <a:off x="816429" y="4278087"/>
            <a:ext cx="9971314" cy="2446824"/>
          </a:xfrm>
          <a:prstGeom prst="rect">
            <a:avLst/>
          </a:prstGeom>
          <a:noFill/>
        </p:spPr>
        <p:txBody>
          <a:bodyPr wrap="square" rtlCol="0">
            <a:spAutoFit/>
          </a:bodyPr>
          <a:lstStyle/>
          <a:p>
            <a:pPr marL="285750" indent="-285750">
              <a:lnSpc>
                <a:spcPts val="2700"/>
              </a:lnSpc>
              <a:buFont typeface="Arial" panose="020B0604020202020204" pitchFamily="34" charset="0"/>
              <a:buChar char="•"/>
            </a:pPr>
            <a:r>
              <a:rPr lang="nl-BE" sz="2000" dirty="0">
                <a:solidFill>
                  <a:srgbClr val="0070C0"/>
                </a:solidFill>
              </a:rPr>
              <a:t>Voorbereiding</a:t>
            </a:r>
            <a:r>
              <a:rPr lang="nl-BE" sz="2000" dirty="0"/>
              <a:t>: </a:t>
            </a:r>
            <a:r>
              <a:rPr lang="nl-BE" sz="2000" dirty="0">
                <a:solidFill>
                  <a:srgbClr val="00B050"/>
                </a:solidFill>
              </a:rPr>
              <a:t>video</a:t>
            </a:r>
            <a:r>
              <a:rPr lang="nl-BE" sz="2000" dirty="0"/>
              <a:t> klassikaal tonen en bondig bespreken.</a:t>
            </a:r>
          </a:p>
          <a:p>
            <a:pPr marL="742950" lvl="1" indent="-285750">
              <a:lnSpc>
                <a:spcPts val="2700"/>
              </a:lnSpc>
              <a:buFont typeface="Arial" panose="020B0604020202020204" pitchFamily="34" charset="0"/>
              <a:buChar char="•"/>
            </a:pPr>
            <a:r>
              <a:rPr lang="nl-BE" sz="2000" dirty="0"/>
              <a:t>Waarom is de persoon zo lang werkloos?</a:t>
            </a:r>
          </a:p>
          <a:p>
            <a:pPr marL="742950" lvl="1" indent="-285750">
              <a:lnSpc>
                <a:spcPts val="2700"/>
              </a:lnSpc>
              <a:buFont typeface="Arial" panose="020B0604020202020204" pitchFamily="34" charset="0"/>
              <a:buChar char="•"/>
            </a:pPr>
            <a:r>
              <a:rPr lang="nl-BE" sz="2000" dirty="0"/>
              <a:t>Waarom is ze nu gaan werken?</a:t>
            </a:r>
          </a:p>
          <a:p>
            <a:pPr marL="742950" lvl="1" indent="-285750">
              <a:lnSpc>
                <a:spcPts val="2700"/>
              </a:lnSpc>
              <a:buFont typeface="Arial" panose="020B0604020202020204" pitchFamily="34" charset="0"/>
              <a:buChar char="•"/>
            </a:pPr>
            <a:r>
              <a:rPr lang="nl-BE" sz="2000" dirty="0"/>
              <a:t>Wat houdt de maatregel van de overheid in?</a:t>
            </a:r>
          </a:p>
          <a:p>
            <a:pPr marL="285750" indent="-285750">
              <a:lnSpc>
                <a:spcPts val="2700"/>
              </a:lnSpc>
              <a:buFont typeface="Arial" panose="020B0604020202020204" pitchFamily="34" charset="0"/>
              <a:buChar char="•"/>
            </a:pPr>
            <a:r>
              <a:rPr lang="nl-BE" sz="2000" dirty="0">
                <a:solidFill>
                  <a:srgbClr val="0070C0"/>
                </a:solidFill>
              </a:rPr>
              <a:t>Debat</a:t>
            </a:r>
            <a:r>
              <a:rPr lang="nl-BE" sz="2000" dirty="0"/>
              <a:t>: Vind je dit een goede maatregel?</a:t>
            </a:r>
          </a:p>
          <a:p>
            <a:pPr marL="285750" indent="-285750">
              <a:lnSpc>
                <a:spcPts val="2700"/>
              </a:lnSpc>
              <a:buFont typeface="Arial" panose="020B0604020202020204" pitchFamily="34" charset="0"/>
              <a:buChar char="•"/>
            </a:pPr>
            <a:r>
              <a:rPr lang="nl-BE" sz="2000" dirty="0">
                <a:solidFill>
                  <a:srgbClr val="0070C0"/>
                </a:solidFill>
              </a:rPr>
              <a:t>Rollenspel</a:t>
            </a:r>
            <a:r>
              <a:rPr lang="nl-BE" sz="2000" dirty="0"/>
              <a:t>: langdurig werkloze t.o.v. ambtenaar VDAB </a:t>
            </a:r>
          </a:p>
          <a:p>
            <a:endParaRPr lang="nl-BE" dirty="0"/>
          </a:p>
        </p:txBody>
      </p:sp>
      <p:pic>
        <p:nvPicPr>
          <p:cNvPr id="3" name="Afbeelding 2">
            <a:hlinkClick r:id="rId6" action="ppaction://hlinksldjump"/>
            <a:extLst>
              <a:ext uri="{FF2B5EF4-FFF2-40B4-BE49-F238E27FC236}">
                <a16:creationId xmlns:a16="http://schemas.microsoft.com/office/drawing/2014/main" id="{5216F8C4-E8FC-72B8-0BA1-F3C0C76D4983}"/>
              </a:ext>
            </a:extLst>
          </p:cNvPr>
          <p:cNvPicPr>
            <a:picLocks noChangeAspect="1"/>
          </p:cNvPicPr>
          <p:nvPr/>
        </p:nvPicPr>
        <p:blipFill>
          <a:blip r:embed="rId7">
            <a:extLst>
              <a:ext uri="{28A0092B-C50C-407E-A947-70E740481C1C}">
                <a14:useLocalDpi xmlns:a14="http://schemas.microsoft.com/office/drawing/2010/main" val="0"/>
              </a:ext>
              <a:ext uri="{837473B0-CC2E-450A-ABE3-18F120FF3D39}">
                <a1611:picAttrSrcUrl xmlns:a1611="http://schemas.microsoft.com/office/drawing/2016/11/main" r:id="rId8"/>
              </a:ext>
            </a:extLst>
          </a:blip>
          <a:stretch>
            <a:fillRect/>
          </a:stretch>
        </p:blipFill>
        <p:spPr>
          <a:xfrm>
            <a:off x="10577388" y="6231392"/>
            <a:ext cx="912284" cy="469446"/>
          </a:xfrm>
          <a:prstGeom prst="rect">
            <a:avLst/>
          </a:prstGeom>
        </p:spPr>
      </p:pic>
    </p:spTree>
    <p:extLst>
      <p:ext uri="{BB962C8B-B14F-4D97-AF65-F5344CB8AC3E}">
        <p14:creationId xmlns:p14="http://schemas.microsoft.com/office/powerpoint/2010/main" val="21398851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61E910-111F-429F-7988-A47AE6F6B62D}"/>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FFA4021E-AAE1-067D-B107-EF29C2CEF41F}"/>
              </a:ext>
            </a:extLst>
          </p:cNvPr>
          <p:cNvSpPr>
            <a:spLocks noGrp="1"/>
          </p:cNvSpPr>
          <p:nvPr>
            <p:ph type="title"/>
          </p:nvPr>
        </p:nvSpPr>
        <p:spPr/>
        <p:txBody>
          <a:bodyPr/>
          <a:lstStyle/>
          <a:p>
            <a:r>
              <a:rPr lang="nl-BE" dirty="0"/>
              <a:t>Leerlijn actualiteit</a:t>
            </a:r>
          </a:p>
        </p:txBody>
      </p:sp>
      <p:sp>
        <p:nvSpPr>
          <p:cNvPr id="3" name="Tijdelijke aanduiding voor inhoud 2">
            <a:extLst>
              <a:ext uri="{FF2B5EF4-FFF2-40B4-BE49-F238E27FC236}">
                <a16:creationId xmlns:a16="http://schemas.microsoft.com/office/drawing/2014/main" id="{04692A6B-2BD4-6A10-8A51-3F8C3C76DC32}"/>
              </a:ext>
            </a:extLst>
          </p:cNvPr>
          <p:cNvSpPr>
            <a:spLocks noGrp="1"/>
          </p:cNvSpPr>
          <p:nvPr>
            <p:ph idx="1"/>
          </p:nvPr>
        </p:nvSpPr>
        <p:spPr>
          <a:xfrm>
            <a:off x="838200" y="1825625"/>
            <a:ext cx="10515600" cy="4667250"/>
          </a:xfrm>
        </p:spPr>
        <p:txBody>
          <a:bodyPr>
            <a:normAutofit fontScale="92500" lnSpcReduction="20000"/>
          </a:bodyPr>
          <a:lstStyle/>
          <a:p>
            <a:r>
              <a:rPr lang="nl-BE" dirty="0"/>
              <a:t>Leerlijn graad 1 </a:t>
            </a:r>
            <a:r>
              <a:rPr lang="nl-BE" dirty="0">
                <a:sym typeface="Wingdings" panose="05000000000000000000" pitchFamily="2" charset="2"/>
              </a:rPr>
              <a:t> graad 3</a:t>
            </a:r>
          </a:p>
          <a:p>
            <a:r>
              <a:rPr lang="nl-BE" dirty="0">
                <a:sym typeface="Wingdings" panose="05000000000000000000" pitchFamily="2" charset="2"/>
              </a:rPr>
              <a:t>Mogelijke criteria</a:t>
            </a:r>
          </a:p>
          <a:p>
            <a:pPr lvl="1">
              <a:lnSpc>
                <a:spcPts val="3100"/>
              </a:lnSpc>
            </a:pPr>
            <a:r>
              <a:rPr lang="nl-BE" dirty="0">
                <a:sym typeface="Wingdings" panose="05000000000000000000" pitchFamily="2" charset="2"/>
              </a:rPr>
              <a:t>Keuze medium (krant, podcast …)</a:t>
            </a:r>
          </a:p>
          <a:p>
            <a:pPr lvl="1">
              <a:lnSpc>
                <a:spcPts val="3100"/>
              </a:lnSpc>
            </a:pPr>
            <a:r>
              <a:rPr lang="nl-BE" dirty="0">
                <a:sym typeface="Wingdings" panose="05000000000000000000" pitchFamily="2" charset="2"/>
              </a:rPr>
              <a:t>Keuze bron (populaire krant, economische krant, beeld …)</a:t>
            </a:r>
          </a:p>
          <a:p>
            <a:pPr lvl="1">
              <a:lnSpc>
                <a:spcPts val="3100"/>
              </a:lnSpc>
            </a:pPr>
            <a:r>
              <a:rPr lang="nl-BE" dirty="0">
                <a:sym typeface="Wingdings" panose="05000000000000000000" pitchFamily="2" charset="2"/>
              </a:rPr>
              <a:t>Samenvatting (kwaliteit, deels gegeven  zelfstandig)</a:t>
            </a:r>
          </a:p>
          <a:p>
            <a:pPr lvl="1">
              <a:lnSpc>
                <a:spcPts val="3100"/>
              </a:lnSpc>
            </a:pPr>
            <a:r>
              <a:rPr lang="nl-BE" dirty="0">
                <a:sym typeface="Wingdings" panose="05000000000000000000" pitchFamily="2" charset="2"/>
              </a:rPr>
              <a:t>Koppeling met theorie</a:t>
            </a:r>
          </a:p>
          <a:p>
            <a:pPr lvl="1">
              <a:lnSpc>
                <a:spcPts val="3100"/>
              </a:lnSpc>
            </a:pPr>
            <a:r>
              <a:rPr lang="nl-BE" dirty="0">
                <a:sym typeface="Wingdings" panose="05000000000000000000" pitchFamily="2" charset="2"/>
              </a:rPr>
              <a:t>Keuze actualiteit (gegeven door leerkracht  zelfstandig zoeken)</a:t>
            </a:r>
          </a:p>
          <a:p>
            <a:pPr lvl="1">
              <a:lnSpc>
                <a:spcPts val="3100"/>
              </a:lnSpc>
            </a:pPr>
            <a:r>
              <a:rPr lang="nl-BE" dirty="0">
                <a:sym typeface="Wingdings" panose="05000000000000000000" pitchFamily="2" charset="2"/>
              </a:rPr>
              <a:t>Presentatie </a:t>
            </a:r>
          </a:p>
          <a:p>
            <a:pPr>
              <a:lnSpc>
                <a:spcPts val="3100"/>
              </a:lnSpc>
            </a:pPr>
            <a:r>
              <a:rPr lang="nl-BE" dirty="0">
                <a:sym typeface="Wingdings" panose="05000000000000000000" pitchFamily="2" charset="2"/>
              </a:rPr>
              <a:t>Mogelijkheid tot differentiatie</a:t>
            </a:r>
          </a:p>
          <a:p>
            <a:pPr marL="457200" lvl="1" indent="0">
              <a:buNone/>
            </a:pPr>
            <a:endParaRPr lang="nl-BE" dirty="0">
              <a:solidFill>
                <a:srgbClr val="0070C0"/>
              </a:solidFill>
              <a:sym typeface="Wingdings" panose="05000000000000000000" pitchFamily="2" charset="2"/>
            </a:endParaRPr>
          </a:p>
          <a:p>
            <a:pPr marL="457200" lvl="1" indent="0">
              <a:buNone/>
            </a:pPr>
            <a:r>
              <a:rPr lang="nl-BE" dirty="0">
                <a:solidFill>
                  <a:srgbClr val="0070C0"/>
                </a:solidFill>
                <a:sym typeface="Wingdings" panose="05000000000000000000" pitchFamily="2" charset="2"/>
              </a:rPr>
              <a:t>Zie voorbeeld ‘leerlijn actualiteit 1’, ‘leerlijn actualiteit 2’</a:t>
            </a:r>
          </a:p>
        </p:txBody>
      </p:sp>
      <p:pic>
        <p:nvPicPr>
          <p:cNvPr id="6" name="Afbeelding 5">
            <a:extLst>
              <a:ext uri="{FF2B5EF4-FFF2-40B4-BE49-F238E27FC236}">
                <a16:creationId xmlns:a16="http://schemas.microsoft.com/office/drawing/2014/main" id="{8E83DFA3-CB4A-556B-ADB7-39B9E754F1CB}"/>
              </a:ext>
            </a:extLst>
          </p:cNvPr>
          <p:cNvPicPr>
            <a:picLocks noChangeAspect="1"/>
          </p:cNvPicPr>
          <p:nvPr/>
        </p:nvPicPr>
        <p:blipFill>
          <a:blip r:embed="rId3"/>
          <a:stretch>
            <a:fillRect/>
          </a:stretch>
        </p:blipFill>
        <p:spPr>
          <a:xfrm rot="818058">
            <a:off x="7419528" y="600484"/>
            <a:ext cx="3922527" cy="2450279"/>
          </a:xfrm>
          <a:prstGeom prst="rect">
            <a:avLst/>
          </a:prstGeom>
        </p:spPr>
      </p:pic>
    </p:spTree>
    <p:extLst>
      <p:ext uri="{BB962C8B-B14F-4D97-AF65-F5344CB8AC3E}">
        <p14:creationId xmlns:p14="http://schemas.microsoft.com/office/powerpoint/2010/main" val="200632805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1C11F0-6323-DCB4-5A24-A7FF0227FCDE}"/>
            </a:ext>
          </a:extLst>
        </p:cNvPr>
        <p:cNvGrpSpPr/>
        <p:nvPr/>
      </p:nvGrpSpPr>
      <p:grpSpPr>
        <a:xfrm>
          <a:off x="0" y="0"/>
          <a:ext cx="0" cy="0"/>
          <a:chOff x="0" y="0"/>
          <a:chExt cx="0" cy="0"/>
        </a:xfrm>
      </p:grpSpPr>
      <p:sp>
        <p:nvSpPr>
          <p:cNvPr id="6" name="Tijdelijke aanduiding voor inhoud 5">
            <a:extLst>
              <a:ext uri="{FF2B5EF4-FFF2-40B4-BE49-F238E27FC236}">
                <a16:creationId xmlns:a16="http://schemas.microsoft.com/office/drawing/2014/main" id="{B56B1EFD-1DAA-6B8A-7C96-EA7B4A7B6C5C}"/>
              </a:ext>
            </a:extLst>
          </p:cNvPr>
          <p:cNvSpPr>
            <a:spLocks noGrp="1"/>
          </p:cNvSpPr>
          <p:nvPr>
            <p:ph idx="1"/>
          </p:nvPr>
        </p:nvSpPr>
        <p:spPr>
          <a:xfrm>
            <a:off x="3592286" y="391885"/>
            <a:ext cx="7641771" cy="6346372"/>
          </a:xfrm>
        </p:spPr>
        <p:txBody>
          <a:bodyPr>
            <a:normAutofit/>
          </a:bodyPr>
          <a:lstStyle/>
          <a:p>
            <a:r>
              <a:rPr lang="nl-BE" dirty="0">
                <a:solidFill>
                  <a:srgbClr val="0070C0"/>
                </a:solidFill>
              </a:rPr>
              <a:t>Voorbeeld 5</a:t>
            </a:r>
            <a:r>
              <a:rPr lang="nl-BE" dirty="0"/>
              <a:t>: Debat naar aanleiding van video platformeconomie (Uber, Deliveroo …) (arbeidsmarkt, statuut werknemer-zelfstandige)</a:t>
            </a:r>
          </a:p>
          <a:p>
            <a:endParaRPr lang="nl-BE" dirty="0"/>
          </a:p>
          <a:p>
            <a:endParaRPr lang="nl-BE" dirty="0"/>
          </a:p>
          <a:p>
            <a:endParaRPr lang="nl-BE" dirty="0"/>
          </a:p>
          <a:p>
            <a:endParaRPr lang="nl-BE" dirty="0"/>
          </a:p>
          <a:p>
            <a:endParaRPr lang="nl-BE" dirty="0"/>
          </a:p>
          <a:p>
            <a:pPr marL="0" indent="0">
              <a:buNone/>
            </a:pPr>
            <a:endParaRPr lang="nl-BE" dirty="0"/>
          </a:p>
        </p:txBody>
      </p:sp>
      <p:pic>
        <p:nvPicPr>
          <p:cNvPr id="5" name="Afbeelding 4">
            <a:hlinkClick r:id="rId3"/>
            <a:extLst>
              <a:ext uri="{FF2B5EF4-FFF2-40B4-BE49-F238E27FC236}">
                <a16:creationId xmlns:a16="http://schemas.microsoft.com/office/drawing/2014/main" id="{5B5FF036-B416-893E-F6D1-D9DFA840678A}"/>
              </a:ext>
            </a:extLst>
          </p:cNvPr>
          <p:cNvPicPr>
            <a:picLocks noChangeAspect="1"/>
          </p:cNvPicPr>
          <p:nvPr/>
        </p:nvPicPr>
        <p:blipFill>
          <a:blip r:embed="rId4"/>
          <a:stretch>
            <a:fillRect/>
          </a:stretch>
        </p:blipFill>
        <p:spPr>
          <a:xfrm>
            <a:off x="4045613" y="2121388"/>
            <a:ext cx="6735115" cy="1686160"/>
          </a:xfrm>
          <a:prstGeom prst="rect">
            <a:avLst/>
          </a:prstGeom>
          <a:ln>
            <a:solidFill>
              <a:schemeClr val="tx1"/>
            </a:solidFill>
          </a:ln>
        </p:spPr>
      </p:pic>
      <p:pic>
        <p:nvPicPr>
          <p:cNvPr id="2" name="Afbeelding 1">
            <a:extLst>
              <a:ext uri="{FF2B5EF4-FFF2-40B4-BE49-F238E27FC236}">
                <a16:creationId xmlns:a16="http://schemas.microsoft.com/office/drawing/2014/main" id="{16145502-44BE-6724-F80D-81EEF79508FF}"/>
              </a:ext>
            </a:extLst>
          </p:cNvPr>
          <p:cNvPicPr>
            <a:picLocks noChangeAspect="1"/>
          </p:cNvPicPr>
          <p:nvPr/>
        </p:nvPicPr>
        <p:blipFill>
          <a:blip r:embed="rId5"/>
          <a:stretch>
            <a:fillRect/>
          </a:stretch>
        </p:blipFill>
        <p:spPr>
          <a:xfrm>
            <a:off x="-24007" y="8972"/>
            <a:ext cx="3458020" cy="1628691"/>
          </a:xfrm>
          <a:prstGeom prst="rect">
            <a:avLst/>
          </a:prstGeom>
        </p:spPr>
      </p:pic>
      <p:sp>
        <p:nvSpPr>
          <p:cNvPr id="4" name="Tekstvak 3">
            <a:extLst>
              <a:ext uri="{FF2B5EF4-FFF2-40B4-BE49-F238E27FC236}">
                <a16:creationId xmlns:a16="http://schemas.microsoft.com/office/drawing/2014/main" id="{0377A5A2-D2ED-79C2-4843-18041545F743}"/>
              </a:ext>
            </a:extLst>
          </p:cNvPr>
          <p:cNvSpPr txBox="1"/>
          <p:nvPr/>
        </p:nvSpPr>
        <p:spPr>
          <a:xfrm>
            <a:off x="598714" y="3679371"/>
            <a:ext cx="10853057" cy="2972609"/>
          </a:xfrm>
          <a:prstGeom prst="rect">
            <a:avLst/>
          </a:prstGeom>
          <a:noFill/>
        </p:spPr>
        <p:txBody>
          <a:bodyPr wrap="square" rtlCol="0">
            <a:spAutoFit/>
          </a:bodyPr>
          <a:lstStyle/>
          <a:p>
            <a:pPr>
              <a:lnSpc>
                <a:spcPts val="2900"/>
              </a:lnSpc>
            </a:pPr>
            <a:endParaRPr lang="nl-BE" sz="2000" dirty="0"/>
          </a:p>
          <a:p>
            <a:pPr marL="342900" indent="-342900">
              <a:lnSpc>
                <a:spcPts val="2900"/>
              </a:lnSpc>
              <a:buFont typeface="Arial" panose="020B0604020202020204" pitchFamily="34" charset="0"/>
              <a:buChar char="•"/>
            </a:pPr>
            <a:r>
              <a:rPr lang="nl-BE" sz="2000" dirty="0">
                <a:solidFill>
                  <a:srgbClr val="00B050"/>
                </a:solidFill>
              </a:rPr>
              <a:t>Voorbereiding</a:t>
            </a:r>
            <a:r>
              <a:rPr lang="nl-BE" sz="2000" dirty="0"/>
              <a:t>: artikel klassikaal bespreken</a:t>
            </a:r>
          </a:p>
          <a:p>
            <a:pPr marL="800100" lvl="1" indent="-342900">
              <a:lnSpc>
                <a:spcPts val="2900"/>
              </a:lnSpc>
              <a:buFont typeface="Arial" panose="020B0604020202020204" pitchFamily="34" charset="0"/>
              <a:buChar char="•"/>
            </a:pPr>
            <a:r>
              <a:rPr lang="nl-BE" sz="2000" dirty="0"/>
              <a:t>Waarom werkte de Uberchauffeur als zelfstandige?</a:t>
            </a:r>
          </a:p>
          <a:p>
            <a:pPr marL="800100" lvl="1" indent="-342900">
              <a:lnSpc>
                <a:spcPts val="2900"/>
              </a:lnSpc>
              <a:buFont typeface="Arial" panose="020B0604020202020204" pitchFamily="34" charset="0"/>
              <a:buChar char="•"/>
            </a:pPr>
            <a:r>
              <a:rPr lang="nl-BE" sz="2000" dirty="0"/>
              <a:t>Wat de reden van de rechtbank waarom ze geen zelfstandige kunnen zijn?</a:t>
            </a:r>
          </a:p>
          <a:p>
            <a:pPr marL="800100" lvl="1" indent="-342900">
              <a:lnSpc>
                <a:spcPts val="2900"/>
              </a:lnSpc>
              <a:buFont typeface="Arial" panose="020B0604020202020204" pitchFamily="34" charset="0"/>
              <a:buChar char="•"/>
            </a:pPr>
            <a:r>
              <a:rPr lang="nl-BE" sz="2000" dirty="0"/>
              <a:t>Wat is het gevolg daarvan voor Uber enerzijds en de chauffeur anderzijds?</a:t>
            </a:r>
          </a:p>
          <a:p>
            <a:pPr marL="342900" indent="-342900">
              <a:lnSpc>
                <a:spcPts val="2900"/>
              </a:lnSpc>
              <a:buFont typeface="Arial" panose="020B0604020202020204" pitchFamily="34" charset="0"/>
              <a:buChar char="•"/>
            </a:pPr>
            <a:r>
              <a:rPr lang="nl-BE" sz="2000" dirty="0">
                <a:solidFill>
                  <a:srgbClr val="00B050"/>
                </a:solidFill>
              </a:rPr>
              <a:t>Debat</a:t>
            </a:r>
            <a:r>
              <a:rPr lang="nl-BE" sz="2000" dirty="0"/>
              <a:t>: Vind je dit een juiste uitspraak? Waarom?</a:t>
            </a:r>
          </a:p>
          <a:p>
            <a:pPr marL="342900" indent="-342900">
              <a:lnSpc>
                <a:spcPts val="2900"/>
              </a:lnSpc>
              <a:buFont typeface="Arial" panose="020B0604020202020204" pitchFamily="34" charset="0"/>
              <a:buChar char="•"/>
            </a:pPr>
            <a:r>
              <a:rPr lang="nl-BE" sz="2000" dirty="0">
                <a:solidFill>
                  <a:srgbClr val="00B050"/>
                </a:solidFill>
              </a:rPr>
              <a:t>Zelf een uitspraak schrijven </a:t>
            </a:r>
            <a:r>
              <a:rPr lang="nl-BE" sz="2000" dirty="0"/>
              <a:t>als rechter over statuut van een bezorger van Deliveroo …</a:t>
            </a:r>
          </a:p>
          <a:p>
            <a:endParaRPr lang="nl-BE" dirty="0"/>
          </a:p>
        </p:txBody>
      </p:sp>
    </p:spTree>
    <p:extLst>
      <p:ext uri="{BB962C8B-B14F-4D97-AF65-F5344CB8AC3E}">
        <p14:creationId xmlns:p14="http://schemas.microsoft.com/office/powerpoint/2010/main" val="313499201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0BC7F6-BA3F-4916-FE32-6797243E992E}"/>
            </a:ext>
          </a:extLst>
        </p:cNvPr>
        <p:cNvGrpSpPr/>
        <p:nvPr/>
      </p:nvGrpSpPr>
      <p:grpSpPr>
        <a:xfrm>
          <a:off x="0" y="0"/>
          <a:ext cx="0" cy="0"/>
          <a:chOff x="0" y="0"/>
          <a:chExt cx="0" cy="0"/>
        </a:xfrm>
      </p:grpSpPr>
      <p:sp>
        <p:nvSpPr>
          <p:cNvPr id="6" name="Tijdelijke aanduiding voor inhoud 5">
            <a:extLst>
              <a:ext uri="{FF2B5EF4-FFF2-40B4-BE49-F238E27FC236}">
                <a16:creationId xmlns:a16="http://schemas.microsoft.com/office/drawing/2014/main" id="{88DB9FD8-B5FD-63C1-5260-24B08B780316}"/>
              </a:ext>
            </a:extLst>
          </p:cNvPr>
          <p:cNvSpPr>
            <a:spLocks noGrp="1"/>
          </p:cNvSpPr>
          <p:nvPr>
            <p:ph idx="1"/>
          </p:nvPr>
        </p:nvSpPr>
        <p:spPr>
          <a:xfrm>
            <a:off x="298758" y="1915885"/>
            <a:ext cx="6755185" cy="4666961"/>
          </a:xfrm>
        </p:spPr>
        <p:txBody>
          <a:bodyPr>
            <a:normAutofit/>
          </a:bodyPr>
          <a:lstStyle/>
          <a:p>
            <a:r>
              <a:rPr lang="nl-BE" dirty="0">
                <a:solidFill>
                  <a:srgbClr val="0070C0"/>
                </a:solidFill>
              </a:rPr>
              <a:t>Voorbeeld 6</a:t>
            </a:r>
            <a:r>
              <a:rPr lang="nl-BE" dirty="0"/>
              <a:t>: vergelijk 2 opiniestukken met elkaar over </a:t>
            </a:r>
            <a:r>
              <a:rPr lang="nl-BE" dirty="0" err="1"/>
              <a:t>Bpost</a:t>
            </a:r>
            <a:r>
              <a:rPr lang="nl-BE" dirty="0"/>
              <a:t> </a:t>
            </a:r>
            <a:br>
              <a:rPr lang="nl-BE" dirty="0"/>
            </a:br>
            <a:r>
              <a:rPr lang="nl-BE" dirty="0"/>
              <a:t>(sociaal overleg, marktvormen)</a:t>
            </a:r>
          </a:p>
          <a:p>
            <a:pPr marL="0" indent="0">
              <a:buNone/>
            </a:pPr>
            <a:endParaRPr lang="nl-BE" dirty="0"/>
          </a:p>
          <a:p>
            <a:pPr lvl="1"/>
            <a:r>
              <a:rPr lang="nl-BE" dirty="0"/>
              <a:t>Waarom is dit een opiniestuk?</a:t>
            </a:r>
          </a:p>
          <a:p>
            <a:pPr lvl="1"/>
            <a:r>
              <a:rPr lang="nl-BE" dirty="0"/>
              <a:t>Wat is de boodschap in beide opiniestukken?</a:t>
            </a:r>
          </a:p>
          <a:p>
            <a:pPr lvl="1"/>
            <a:r>
              <a:rPr lang="nl-BE" dirty="0"/>
              <a:t>Waarin verschilt de boodschap?</a:t>
            </a:r>
          </a:p>
          <a:p>
            <a:pPr lvl="1"/>
            <a:r>
              <a:rPr lang="nl-BE" dirty="0"/>
              <a:t>Waarmee ga jij akkoord? Waarom?</a:t>
            </a:r>
          </a:p>
          <a:p>
            <a:pPr lvl="1"/>
            <a:r>
              <a:rPr lang="nl-BE" dirty="0"/>
              <a:t>Maak zelf een opiniestuk over het sociaal overleg bij Bpost (125 woorden).</a:t>
            </a:r>
          </a:p>
          <a:p>
            <a:pPr marL="0" indent="0">
              <a:buNone/>
            </a:pPr>
            <a:endParaRPr lang="nl-BE" dirty="0"/>
          </a:p>
          <a:p>
            <a:pPr marL="0" indent="0">
              <a:buNone/>
            </a:pPr>
            <a:endParaRPr lang="nl-BE" dirty="0"/>
          </a:p>
          <a:p>
            <a:pPr marL="0" indent="0">
              <a:buNone/>
            </a:pPr>
            <a:endParaRPr lang="nl-BE" dirty="0"/>
          </a:p>
          <a:p>
            <a:endParaRPr lang="nl-BE" dirty="0"/>
          </a:p>
          <a:p>
            <a:endParaRPr lang="nl-BE" dirty="0"/>
          </a:p>
          <a:p>
            <a:endParaRPr lang="nl-BE" dirty="0"/>
          </a:p>
          <a:p>
            <a:endParaRPr lang="nl-BE" dirty="0"/>
          </a:p>
          <a:p>
            <a:pPr marL="0" indent="0">
              <a:buNone/>
            </a:pPr>
            <a:endParaRPr lang="nl-BE" dirty="0"/>
          </a:p>
          <a:p>
            <a:pPr marL="0" indent="0">
              <a:buNone/>
            </a:pPr>
            <a:endParaRPr lang="nl-BE" dirty="0"/>
          </a:p>
        </p:txBody>
      </p:sp>
      <p:pic>
        <p:nvPicPr>
          <p:cNvPr id="4" name="Afbeelding 3">
            <a:extLst>
              <a:ext uri="{FF2B5EF4-FFF2-40B4-BE49-F238E27FC236}">
                <a16:creationId xmlns:a16="http://schemas.microsoft.com/office/drawing/2014/main" id="{8CD517C1-F6C4-98F0-FD1C-BD2B0845C94C}"/>
              </a:ext>
            </a:extLst>
          </p:cNvPr>
          <p:cNvPicPr>
            <a:picLocks noChangeAspect="1"/>
          </p:cNvPicPr>
          <p:nvPr/>
        </p:nvPicPr>
        <p:blipFill>
          <a:blip r:embed="rId3"/>
          <a:stretch>
            <a:fillRect/>
          </a:stretch>
        </p:blipFill>
        <p:spPr>
          <a:xfrm>
            <a:off x="7462402" y="611904"/>
            <a:ext cx="2152950" cy="5611008"/>
          </a:xfrm>
          <a:prstGeom prst="rect">
            <a:avLst/>
          </a:prstGeom>
          <a:ln>
            <a:solidFill>
              <a:schemeClr val="tx1"/>
            </a:solidFill>
          </a:ln>
        </p:spPr>
      </p:pic>
      <p:pic>
        <p:nvPicPr>
          <p:cNvPr id="8" name="Afbeelding 7">
            <a:extLst>
              <a:ext uri="{FF2B5EF4-FFF2-40B4-BE49-F238E27FC236}">
                <a16:creationId xmlns:a16="http://schemas.microsoft.com/office/drawing/2014/main" id="{2DEE624C-DC49-40DA-9199-733D664BA43E}"/>
              </a:ext>
            </a:extLst>
          </p:cNvPr>
          <p:cNvPicPr>
            <a:picLocks noChangeAspect="1"/>
          </p:cNvPicPr>
          <p:nvPr/>
        </p:nvPicPr>
        <p:blipFill>
          <a:blip r:embed="rId4"/>
          <a:stretch>
            <a:fillRect/>
          </a:stretch>
        </p:blipFill>
        <p:spPr>
          <a:xfrm>
            <a:off x="9806817" y="611904"/>
            <a:ext cx="2086425" cy="5634192"/>
          </a:xfrm>
          <a:prstGeom prst="rect">
            <a:avLst/>
          </a:prstGeom>
          <a:ln>
            <a:solidFill>
              <a:schemeClr val="tx1"/>
            </a:solidFill>
          </a:ln>
        </p:spPr>
      </p:pic>
      <p:pic>
        <p:nvPicPr>
          <p:cNvPr id="2" name="Afbeelding 1">
            <a:extLst>
              <a:ext uri="{FF2B5EF4-FFF2-40B4-BE49-F238E27FC236}">
                <a16:creationId xmlns:a16="http://schemas.microsoft.com/office/drawing/2014/main" id="{E7FF5781-C2FC-3304-BCAC-CE2878049D5B}"/>
              </a:ext>
            </a:extLst>
          </p:cNvPr>
          <p:cNvPicPr>
            <a:picLocks noChangeAspect="1"/>
          </p:cNvPicPr>
          <p:nvPr/>
        </p:nvPicPr>
        <p:blipFill>
          <a:blip r:embed="rId5"/>
          <a:stretch>
            <a:fillRect/>
          </a:stretch>
        </p:blipFill>
        <p:spPr>
          <a:xfrm>
            <a:off x="-24007" y="8972"/>
            <a:ext cx="3458020" cy="1628691"/>
          </a:xfrm>
          <a:prstGeom prst="rect">
            <a:avLst/>
          </a:prstGeom>
        </p:spPr>
      </p:pic>
    </p:spTree>
    <p:extLst>
      <p:ext uri="{BB962C8B-B14F-4D97-AF65-F5344CB8AC3E}">
        <p14:creationId xmlns:p14="http://schemas.microsoft.com/office/powerpoint/2010/main" val="306227749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B64593-0D8B-FA7A-E004-F0874C6E628B}"/>
            </a:ext>
          </a:extLst>
        </p:cNvPr>
        <p:cNvGrpSpPr/>
        <p:nvPr/>
      </p:nvGrpSpPr>
      <p:grpSpPr>
        <a:xfrm>
          <a:off x="0" y="0"/>
          <a:ext cx="0" cy="0"/>
          <a:chOff x="0" y="0"/>
          <a:chExt cx="0" cy="0"/>
        </a:xfrm>
      </p:grpSpPr>
      <p:sp>
        <p:nvSpPr>
          <p:cNvPr id="6" name="Tijdelijke aanduiding voor inhoud 5">
            <a:extLst>
              <a:ext uri="{FF2B5EF4-FFF2-40B4-BE49-F238E27FC236}">
                <a16:creationId xmlns:a16="http://schemas.microsoft.com/office/drawing/2014/main" id="{D538C92F-7706-3C83-5101-EC835E348B3B}"/>
              </a:ext>
            </a:extLst>
          </p:cNvPr>
          <p:cNvSpPr>
            <a:spLocks noGrp="1"/>
          </p:cNvSpPr>
          <p:nvPr>
            <p:ph idx="1"/>
          </p:nvPr>
        </p:nvSpPr>
        <p:spPr>
          <a:xfrm>
            <a:off x="3570514" y="391885"/>
            <a:ext cx="7663544" cy="6346372"/>
          </a:xfrm>
        </p:spPr>
        <p:txBody>
          <a:bodyPr>
            <a:normAutofit/>
          </a:bodyPr>
          <a:lstStyle/>
          <a:p>
            <a:r>
              <a:rPr lang="nl-BE" dirty="0">
                <a:solidFill>
                  <a:srgbClr val="0070C0"/>
                </a:solidFill>
              </a:rPr>
              <a:t>Voorbeeld 7</a:t>
            </a:r>
            <a:r>
              <a:rPr lang="nl-BE" dirty="0"/>
              <a:t>: actualiteitenpilaar of – kader</a:t>
            </a:r>
          </a:p>
          <a:p>
            <a:pPr lvl="1"/>
            <a:r>
              <a:rPr lang="nl-BE" sz="2000" dirty="0"/>
              <a:t>In klas staat pilaar of hangt kader</a:t>
            </a:r>
          </a:p>
          <a:p>
            <a:pPr lvl="1"/>
            <a:r>
              <a:rPr lang="nl-BE" sz="2000" dirty="0"/>
              <a:t>Leerlingen kunnen daar een artikel op pinnen dat dan in een volgende les kan worden geselecteerd om te bespreken</a:t>
            </a:r>
          </a:p>
          <a:p>
            <a:pPr lvl="1"/>
            <a:r>
              <a:rPr lang="nl-BE" sz="2000" dirty="0"/>
              <a:t>Leerkracht hangt artikel van de week op. Leerlingen hangen er die week post-its bij met een inzichtelijke vraag of opmerking over het artikel.</a:t>
            </a:r>
          </a:p>
          <a:p>
            <a:pPr marL="0" indent="0">
              <a:buNone/>
            </a:pPr>
            <a:endParaRPr lang="nl-BE" dirty="0"/>
          </a:p>
          <a:p>
            <a:pPr marL="0" indent="0">
              <a:buNone/>
            </a:pPr>
            <a:endParaRPr lang="nl-BE" dirty="0"/>
          </a:p>
          <a:p>
            <a:pPr marL="0" indent="0">
              <a:buNone/>
            </a:pPr>
            <a:endParaRPr lang="nl-BE" dirty="0"/>
          </a:p>
          <a:p>
            <a:endParaRPr lang="nl-BE" dirty="0"/>
          </a:p>
          <a:p>
            <a:endParaRPr lang="nl-BE" dirty="0"/>
          </a:p>
          <a:p>
            <a:endParaRPr lang="nl-BE" dirty="0"/>
          </a:p>
          <a:p>
            <a:endParaRPr lang="nl-BE" dirty="0"/>
          </a:p>
          <a:p>
            <a:pPr marL="0" indent="0">
              <a:buNone/>
            </a:pPr>
            <a:endParaRPr lang="nl-BE" dirty="0"/>
          </a:p>
          <a:p>
            <a:pPr marL="0" indent="0">
              <a:buNone/>
            </a:pPr>
            <a:endParaRPr lang="nl-BE" dirty="0"/>
          </a:p>
        </p:txBody>
      </p:sp>
      <p:pic>
        <p:nvPicPr>
          <p:cNvPr id="5" name="Afbeelding 4">
            <a:extLst>
              <a:ext uri="{FF2B5EF4-FFF2-40B4-BE49-F238E27FC236}">
                <a16:creationId xmlns:a16="http://schemas.microsoft.com/office/drawing/2014/main" id="{86EE61DE-6C9F-2B5C-364C-EA10883648E3}"/>
              </a:ext>
            </a:extLst>
          </p:cNvPr>
          <p:cNvPicPr>
            <a:picLocks noChangeAspect="1"/>
          </p:cNvPicPr>
          <p:nvPr/>
        </p:nvPicPr>
        <p:blipFill>
          <a:blip r:embed="rId3"/>
          <a:stretch>
            <a:fillRect/>
          </a:stretch>
        </p:blipFill>
        <p:spPr>
          <a:xfrm>
            <a:off x="1554805" y="2987395"/>
            <a:ext cx="5218080" cy="3478720"/>
          </a:xfrm>
          <a:prstGeom prst="rect">
            <a:avLst/>
          </a:prstGeom>
        </p:spPr>
      </p:pic>
      <p:pic>
        <p:nvPicPr>
          <p:cNvPr id="2" name="Afbeelding 1">
            <a:extLst>
              <a:ext uri="{FF2B5EF4-FFF2-40B4-BE49-F238E27FC236}">
                <a16:creationId xmlns:a16="http://schemas.microsoft.com/office/drawing/2014/main" id="{D15B38B3-7498-2891-D540-EB7AC15B6304}"/>
              </a:ext>
            </a:extLst>
          </p:cNvPr>
          <p:cNvPicPr>
            <a:picLocks noChangeAspect="1"/>
          </p:cNvPicPr>
          <p:nvPr/>
        </p:nvPicPr>
        <p:blipFill>
          <a:blip r:embed="rId4"/>
          <a:stretch>
            <a:fillRect/>
          </a:stretch>
        </p:blipFill>
        <p:spPr>
          <a:xfrm>
            <a:off x="-24007" y="8972"/>
            <a:ext cx="3458020" cy="1628691"/>
          </a:xfrm>
          <a:prstGeom prst="rect">
            <a:avLst/>
          </a:prstGeom>
        </p:spPr>
      </p:pic>
    </p:spTree>
    <p:extLst>
      <p:ext uri="{BB962C8B-B14F-4D97-AF65-F5344CB8AC3E}">
        <p14:creationId xmlns:p14="http://schemas.microsoft.com/office/powerpoint/2010/main" val="417721750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8320F0-983C-6B35-54A4-340A0E282A9E}"/>
            </a:ext>
          </a:extLst>
        </p:cNvPr>
        <p:cNvGrpSpPr/>
        <p:nvPr/>
      </p:nvGrpSpPr>
      <p:grpSpPr>
        <a:xfrm>
          <a:off x="0" y="0"/>
          <a:ext cx="0" cy="0"/>
          <a:chOff x="0" y="0"/>
          <a:chExt cx="0" cy="0"/>
        </a:xfrm>
      </p:grpSpPr>
      <p:sp>
        <p:nvSpPr>
          <p:cNvPr id="6" name="Tijdelijke aanduiding voor inhoud 5">
            <a:extLst>
              <a:ext uri="{FF2B5EF4-FFF2-40B4-BE49-F238E27FC236}">
                <a16:creationId xmlns:a16="http://schemas.microsoft.com/office/drawing/2014/main" id="{F2701888-6607-CA30-BD29-74E386590A59}"/>
              </a:ext>
            </a:extLst>
          </p:cNvPr>
          <p:cNvSpPr>
            <a:spLocks noGrp="1"/>
          </p:cNvSpPr>
          <p:nvPr>
            <p:ph idx="1"/>
          </p:nvPr>
        </p:nvSpPr>
        <p:spPr>
          <a:xfrm>
            <a:off x="3570514" y="391885"/>
            <a:ext cx="7663544" cy="6346372"/>
          </a:xfrm>
        </p:spPr>
        <p:txBody>
          <a:bodyPr>
            <a:normAutofit fontScale="92500" lnSpcReduction="10000"/>
          </a:bodyPr>
          <a:lstStyle/>
          <a:p>
            <a:r>
              <a:rPr lang="nl-BE" dirty="0"/>
              <a:t>Voorbeeld 8: ThinkTank kaartenset voor sociaal overleg, verschuiving vraag/aanbod, maatschappelijke trends </a:t>
            </a:r>
            <a:br>
              <a:rPr lang="nl-BE" dirty="0"/>
            </a:br>
            <a:r>
              <a:rPr lang="nl-BE" dirty="0"/>
              <a:t>(demografisch, digitaal, …)</a:t>
            </a:r>
          </a:p>
          <a:p>
            <a:pPr marL="0" indent="0">
              <a:buNone/>
            </a:pPr>
            <a:endParaRPr lang="nl-BE" dirty="0"/>
          </a:p>
          <a:p>
            <a:pPr lvl="1"/>
            <a:r>
              <a:rPr lang="nl-BE" sz="2000" dirty="0"/>
              <a:t>in klas is de arbeidsmarkt behandeld (o.a. sociaal overleg)</a:t>
            </a:r>
          </a:p>
          <a:p>
            <a:pPr lvl="1"/>
            <a:r>
              <a:rPr lang="nl-BE" sz="2000" dirty="0"/>
              <a:t>Verwerking: </a:t>
            </a:r>
          </a:p>
          <a:p>
            <a:pPr lvl="2"/>
            <a:r>
              <a:rPr lang="nl-BE" dirty="0"/>
              <a:t>Groepen van drie leerlingen</a:t>
            </a:r>
          </a:p>
          <a:p>
            <a:pPr lvl="2"/>
            <a:r>
              <a:rPr lang="nl-BE" dirty="0"/>
              <a:t>Elke leerling bekijkt één videofragment dat ze van de leraar krijgen. De videofragmenten zijn gelijkaardig, zoals stakingen bij Bpost, De NMBS, onderwijs …</a:t>
            </a:r>
          </a:p>
          <a:p>
            <a:pPr lvl="2"/>
            <a:r>
              <a:rPr lang="nl-BE" dirty="0"/>
              <a:t>Elke leerling vult voor zijn eigen video de kaartenset in.</a:t>
            </a:r>
          </a:p>
          <a:p>
            <a:pPr lvl="2"/>
            <a:r>
              <a:rPr lang="nl-BE" dirty="0"/>
              <a:t>De tweede pagina wordt door de leerlingen als groep ingevuld.</a:t>
            </a:r>
          </a:p>
          <a:p>
            <a:pPr lvl="2"/>
            <a:r>
              <a:rPr lang="nl-BE" dirty="0"/>
              <a:t>Ten slotte wordt dit gepresenteerd.</a:t>
            </a:r>
          </a:p>
          <a:p>
            <a:pPr lvl="2"/>
            <a:r>
              <a:rPr lang="nl-BE" dirty="0"/>
              <a:t>Evaluatie is mogelijk via een formatieve rubric.</a:t>
            </a:r>
          </a:p>
          <a:p>
            <a:pPr marL="457200" lvl="1" indent="0">
              <a:buNone/>
            </a:pPr>
            <a:r>
              <a:rPr lang="nl-BE" sz="2000" dirty="0"/>
              <a:t>Sterkte:</a:t>
            </a:r>
          </a:p>
          <a:p>
            <a:pPr lvl="1" eaLnBrk="0" fontAlgn="base" hangingPunct="0">
              <a:lnSpc>
                <a:spcPct val="100000"/>
              </a:lnSpc>
              <a:spcBef>
                <a:spcPct val="0"/>
              </a:spcBef>
              <a:spcAft>
                <a:spcPct val="0"/>
              </a:spcAft>
            </a:pPr>
            <a:r>
              <a:rPr lang="nl-BE" altLang="nl-BE" sz="2000" dirty="0"/>
              <a:t>Sluit aan bij actualiteit → verhoogt motivatie</a:t>
            </a:r>
          </a:p>
          <a:p>
            <a:pPr lvl="1" eaLnBrk="0" fontAlgn="base" hangingPunct="0">
              <a:lnSpc>
                <a:spcPct val="100000"/>
              </a:lnSpc>
              <a:spcBef>
                <a:spcPct val="0"/>
              </a:spcBef>
              <a:spcAft>
                <a:spcPct val="0"/>
              </a:spcAft>
            </a:pPr>
            <a:r>
              <a:rPr lang="nl-BE" altLang="nl-BE" sz="2000" dirty="0"/>
              <a:t>Actieve verwerking i.p.v. passief luisteren </a:t>
            </a:r>
          </a:p>
          <a:p>
            <a:pPr lvl="1" eaLnBrk="0" fontAlgn="base" hangingPunct="0">
              <a:lnSpc>
                <a:spcPct val="100000"/>
              </a:lnSpc>
              <a:spcBef>
                <a:spcPct val="0"/>
              </a:spcBef>
              <a:spcAft>
                <a:spcPct val="0"/>
              </a:spcAft>
            </a:pPr>
            <a:r>
              <a:rPr lang="nl-BE" altLang="nl-BE" sz="2000" dirty="0"/>
              <a:t>Ontwikkelt kritisch denken en economische inzichten </a:t>
            </a:r>
          </a:p>
          <a:p>
            <a:pPr marL="457200" lvl="1" indent="0">
              <a:buNone/>
            </a:pPr>
            <a:r>
              <a:rPr lang="nl-BE" altLang="nl-BE" sz="2000" dirty="0">
                <a:latin typeface="Arial" panose="020B0604020202020204" pitchFamily="34" charset="0"/>
              </a:rPr>
              <a:t> </a:t>
            </a:r>
          </a:p>
          <a:p>
            <a:pPr marL="457200" lvl="1" indent="0">
              <a:buNone/>
            </a:pPr>
            <a:endParaRPr lang="nl-BE" sz="2000" dirty="0"/>
          </a:p>
          <a:p>
            <a:pPr marL="0" indent="0">
              <a:buNone/>
            </a:pPr>
            <a:endParaRPr lang="nl-BE" dirty="0"/>
          </a:p>
          <a:p>
            <a:pPr marL="0" indent="0">
              <a:buNone/>
            </a:pPr>
            <a:endParaRPr lang="nl-BE" dirty="0"/>
          </a:p>
          <a:p>
            <a:pPr marL="0" indent="0">
              <a:buNone/>
            </a:pPr>
            <a:endParaRPr lang="nl-BE" dirty="0"/>
          </a:p>
          <a:p>
            <a:endParaRPr lang="nl-BE" dirty="0"/>
          </a:p>
          <a:p>
            <a:endParaRPr lang="nl-BE" dirty="0"/>
          </a:p>
          <a:p>
            <a:endParaRPr lang="nl-BE" dirty="0"/>
          </a:p>
          <a:p>
            <a:endParaRPr lang="nl-BE" dirty="0"/>
          </a:p>
          <a:p>
            <a:pPr marL="0" indent="0">
              <a:buNone/>
            </a:pPr>
            <a:endParaRPr lang="nl-BE" dirty="0"/>
          </a:p>
          <a:p>
            <a:pPr marL="0" indent="0">
              <a:buNone/>
            </a:pPr>
            <a:endParaRPr lang="nl-BE" dirty="0"/>
          </a:p>
        </p:txBody>
      </p:sp>
      <p:pic>
        <p:nvPicPr>
          <p:cNvPr id="2" name="Afbeelding 1">
            <a:extLst>
              <a:ext uri="{FF2B5EF4-FFF2-40B4-BE49-F238E27FC236}">
                <a16:creationId xmlns:a16="http://schemas.microsoft.com/office/drawing/2014/main" id="{7E688C83-915D-3EEF-3C6C-D836879537A1}"/>
              </a:ext>
            </a:extLst>
          </p:cNvPr>
          <p:cNvPicPr>
            <a:picLocks noChangeAspect="1"/>
          </p:cNvPicPr>
          <p:nvPr/>
        </p:nvPicPr>
        <p:blipFill>
          <a:blip r:embed="rId3"/>
          <a:stretch>
            <a:fillRect/>
          </a:stretch>
        </p:blipFill>
        <p:spPr>
          <a:xfrm>
            <a:off x="-24007" y="8972"/>
            <a:ext cx="3458020" cy="1628691"/>
          </a:xfrm>
          <a:prstGeom prst="rect">
            <a:avLst/>
          </a:prstGeom>
        </p:spPr>
      </p:pic>
      <p:pic>
        <p:nvPicPr>
          <p:cNvPr id="4" name="Afbeelding 3">
            <a:hlinkClick r:id="rId4"/>
            <a:extLst>
              <a:ext uri="{FF2B5EF4-FFF2-40B4-BE49-F238E27FC236}">
                <a16:creationId xmlns:a16="http://schemas.microsoft.com/office/drawing/2014/main" id="{7BFC2DAB-B616-24B8-4A61-6BEBEA373524}"/>
              </a:ext>
            </a:extLst>
          </p:cNvPr>
          <p:cNvPicPr>
            <a:picLocks noChangeAspect="1"/>
          </p:cNvPicPr>
          <p:nvPr/>
        </p:nvPicPr>
        <p:blipFill>
          <a:blip r:embed="rId5"/>
          <a:stretch>
            <a:fillRect/>
          </a:stretch>
        </p:blipFill>
        <p:spPr>
          <a:xfrm>
            <a:off x="175560" y="2172697"/>
            <a:ext cx="3058885" cy="1669964"/>
          </a:xfrm>
          <a:prstGeom prst="rect">
            <a:avLst/>
          </a:prstGeom>
        </p:spPr>
      </p:pic>
      <p:sp>
        <p:nvSpPr>
          <p:cNvPr id="8" name="Rectangle 2">
            <a:extLst>
              <a:ext uri="{FF2B5EF4-FFF2-40B4-BE49-F238E27FC236}">
                <a16:creationId xmlns:a16="http://schemas.microsoft.com/office/drawing/2014/main" id="{5889A059-BD62-7CE8-196C-46911435BDDE}"/>
              </a:ext>
            </a:extLst>
          </p:cNvPr>
          <p:cNvSpPr>
            <a:spLocks noChangeArrowheads="1"/>
          </p:cNvSpPr>
          <p:nvPr/>
        </p:nvSpPr>
        <p:spPr bwMode="auto">
          <a:xfrm>
            <a:off x="751115" y="5683981"/>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nl-BE" altLang="nl-BE" sz="1800" b="0" i="0" u="none" strike="noStrike" cap="none" normalizeH="0" baseline="0" dirty="0">
              <a:ln>
                <a:noFill/>
              </a:ln>
              <a:solidFill>
                <a:schemeClr val="tx1"/>
              </a:solidFill>
              <a:effectLst/>
              <a:latin typeface="Arial" panose="020B0604020202020204" pitchFamily="34" charset="0"/>
            </a:endParaRPr>
          </a:p>
        </p:txBody>
      </p:sp>
      <p:pic>
        <p:nvPicPr>
          <p:cNvPr id="11" name="Afbeelding 10">
            <a:extLst>
              <a:ext uri="{FF2B5EF4-FFF2-40B4-BE49-F238E27FC236}">
                <a16:creationId xmlns:a16="http://schemas.microsoft.com/office/drawing/2014/main" id="{93E4A0F1-F67B-D392-89D4-1540D4CD39C0}"/>
              </a:ext>
            </a:extLst>
          </p:cNvPr>
          <p:cNvPicPr>
            <a:picLocks noChangeAspect="1"/>
          </p:cNvPicPr>
          <p:nvPr/>
        </p:nvPicPr>
        <p:blipFill>
          <a:blip r:embed="rId6"/>
          <a:stretch>
            <a:fillRect/>
          </a:stretch>
        </p:blipFill>
        <p:spPr>
          <a:xfrm>
            <a:off x="175560" y="4125687"/>
            <a:ext cx="3058885" cy="1721328"/>
          </a:xfrm>
          <a:prstGeom prst="rect">
            <a:avLst/>
          </a:prstGeom>
        </p:spPr>
      </p:pic>
    </p:spTree>
    <p:extLst>
      <p:ext uri="{BB962C8B-B14F-4D97-AF65-F5344CB8AC3E}">
        <p14:creationId xmlns:p14="http://schemas.microsoft.com/office/powerpoint/2010/main" val="3284788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B9A8E3-1CFC-6B82-997D-B2FC3DEDCB1B}"/>
            </a:ext>
          </a:extLst>
        </p:cNvPr>
        <p:cNvGrpSpPr/>
        <p:nvPr/>
      </p:nvGrpSpPr>
      <p:grpSpPr>
        <a:xfrm>
          <a:off x="0" y="0"/>
          <a:ext cx="0" cy="0"/>
          <a:chOff x="0" y="0"/>
          <a:chExt cx="0" cy="0"/>
        </a:xfrm>
      </p:grpSpPr>
      <p:sp>
        <p:nvSpPr>
          <p:cNvPr id="6" name="Tijdelijke aanduiding voor inhoud 5">
            <a:extLst>
              <a:ext uri="{FF2B5EF4-FFF2-40B4-BE49-F238E27FC236}">
                <a16:creationId xmlns:a16="http://schemas.microsoft.com/office/drawing/2014/main" id="{8E0C60F2-37E0-7972-EE5A-41F170F1D12F}"/>
              </a:ext>
            </a:extLst>
          </p:cNvPr>
          <p:cNvSpPr>
            <a:spLocks noGrp="1"/>
          </p:cNvSpPr>
          <p:nvPr>
            <p:ph idx="1"/>
          </p:nvPr>
        </p:nvSpPr>
        <p:spPr>
          <a:xfrm>
            <a:off x="3570514" y="391885"/>
            <a:ext cx="7663544" cy="6346372"/>
          </a:xfrm>
        </p:spPr>
        <p:txBody>
          <a:bodyPr>
            <a:normAutofit fontScale="92500" lnSpcReduction="10000"/>
          </a:bodyPr>
          <a:lstStyle/>
          <a:p>
            <a:r>
              <a:rPr lang="nl-BE" dirty="0"/>
              <a:t>Voorbeeld 8: ThinkTank kaartenset voor sociaal overleg, verschuiving vraag/aanbod, maatschappelijke trends </a:t>
            </a:r>
            <a:br>
              <a:rPr lang="nl-BE" dirty="0"/>
            </a:br>
            <a:r>
              <a:rPr lang="nl-BE" dirty="0"/>
              <a:t>(demografisch, digitaal, …)</a:t>
            </a:r>
          </a:p>
          <a:p>
            <a:pPr marL="0" indent="0">
              <a:buNone/>
            </a:pPr>
            <a:endParaRPr lang="nl-BE" dirty="0"/>
          </a:p>
          <a:p>
            <a:pPr lvl="1"/>
            <a:r>
              <a:rPr lang="nl-BE" sz="2000" dirty="0"/>
              <a:t>in klas is de arbeidsmarkt behandeld (o.a. sociaal overleg)</a:t>
            </a:r>
          </a:p>
          <a:p>
            <a:pPr lvl="1"/>
            <a:r>
              <a:rPr lang="nl-BE" sz="2000" dirty="0"/>
              <a:t>Verwerking: </a:t>
            </a:r>
          </a:p>
          <a:p>
            <a:pPr lvl="2"/>
            <a:r>
              <a:rPr lang="nl-BE" dirty="0"/>
              <a:t>Groepen van drie leerlingen</a:t>
            </a:r>
          </a:p>
          <a:p>
            <a:pPr lvl="2"/>
            <a:r>
              <a:rPr lang="nl-BE" dirty="0"/>
              <a:t>Elke leerling bekijkt één videofragment dat ze van de leraar krijgen. De videofragmenten zijn gelijkaardig, zoals stakingen bij Bpost, De NMBS, onderwijs …</a:t>
            </a:r>
          </a:p>
          <a:p>
            <a:pPr lvl="2"/>
            <a:r>
              <a:rPr lang="nl-BE" dirty="0"/>
              <a:t>Elke leerling vult voor zijn eigen video de kaartenset in.</a:t>
            </a:r>
          </a:p>
          <a:p>
            <a:pPr lvl="2"/>
            <a:r>
              <a:rPr lang="nl-BE" dirty="0"/>
              <a:t>De tweede pagina wordt door de leerlingen als groep ingevuld.</a:t>
            </a:r>
          </a:p>
          <a:p>
            <a:pPr lvl="2"/>
            <a:r>
              <a:rPr lang="nl-BE" dirty="0"/>
              <a:t>Ten slotte wordt dit gepresenteerd.</a:t>
            </a:r>
          </a:p>
          <a:p>
            <a:pPr lvl="2"/>
            <a:r>
              <a:rPr lang="nl-BE" dirty="0"/>
              <a:t>Evaluatie s mogelijk via een formatieve rubric.</a:t>
            </a:r>
          </a:p>
          <a:p>
            <a:pPr marL="457200" lvl="1" indent="0">
              <a:buNone/>
            </a:pPr>
            <a:r>
              <a:rPr lang="nl-BE" sz="2000" dirty="0"/>
              <a:t>Sterkte:</a:t>
            </a:r>
          </a:p>
          <a:p>
            <a:pPr lvl="1" eaLnBrk="0" fontAlgn="base" hangingPunct="0">
              <a:lnSpc>
                <a:spcPct val="100000"/>
              </a:lnSpc>
              <a:spcBef>
                <a:spcPct val="0"/>
              </a:spcBef>
              <a:spcAft>
                <a:spcPct val="0"/>
              </a:spcAft>
            </a:pPr>
            <a:r>
              <a:rPr lang="nl-BE" altLang="nl-BE" sz="2000" dirty="0"/>
              <a:t>Sluit aan bij actualiteit → verhoogt motivatie</a:t>
            </a:r>
          </a:p>
          <a:p>
            <a:pPr lvl="1" eaLnBrk="0" fontAlgn="base" hangingPunct="0">
              <a:lnSpc>
                <a:spcPct val="100000"/>
              </a:lnSpc>
              <a:spcBef>
                <a:spcPct val="0"/>
              </a:spcBef>
              <a:spcAft>
                <a:spcPct val="0"/>
              </a:spcAft>
            </a:pPr>
            <a:r>
              <a:rPr lang="nl-BE" altLang="nl-BE" sz="2000" dirty="0"/>
              <a:t>Actieve verwerking i.p.v. passief luisteren </a:t>
            </a:r>
          </a:p>
          <a:p>
            <a:pPr lvl="1" eaLnBrk="0" fontAlgn="base" hangingPunct="0">
              <a:lnSpc>
                <a:spcPct val="100000"/>
              </a:lnSpc>
              <a:spcBef>
                <a:spcPct val="0"/>
              </a:spcBef>
              <a:spcAft>
                <a:spcPct val="0"/>
              </a:spcAft>
            </a:pPr>
            <a:r>
              <a:rPr lang="nl-BE" altLang="nl-BE" sz="2000" dirty="0"/>
              <a:t>Ontwikkelt kritisch denken en economische inzichten </a:t>
            </a:r>
          </a:p>
          <a:p>
            <a:pPr marL="457200" lvl="1" indent="0">
              <a:buNone/>
            </a:pPr>
            <a:r>
              <a:rPr lang="nl-BE" altLang="nl-BE" sz="2000" dirty="0">
                <a:latin typeface="Arial" panose="020B0604020202020204" pitchFamily="34" charset="0"/>
              </a:rPr>
              <a:t> </a:t>
            </a:r>
          </a:p>
          <a:p>
            <a:pPr marL="457200" lvl="1" indent="0">
              <a:buNone/>
            </a:pPr>
            <a:endParaRPr lang="nl-BE" sz="2000" dirty="0"/>
          </a:p>
          <a:p>
            <a:pPr marL="0" indent="0">
              <a:buNone/>
            </a:pPr>
            <a:endParaRPr lang="nl-BE" dirty="0"/>
          </a:p>
          <a:p>
            <a:pPr marL="0" indent="0">
              <a:buNone/>
            </a:pPr>
            <a:endParaRPr lang="nl-BE" dirty="0"/>
          </a:p>
          <a:p>
            <a:pPr marL="0" indent="0">
              <a:buNone/>
            </a:pPr>
            <a:endParaRPr lang="nl-BE" dirty="0"/>
          </a:p>
          <a:p>
            <a:endParaRPr lang="nl-BE" dirty="0"/>
          </a:p>
          <a:p>
            <a:endParaRPr lang="nl-BE" dirty="0"/>
          </a:p>
          <a:p>
            <a:endParaRPr lang="nl-BE" dirty="0"/>
          </a:p>
          <a:p>
            <a:endParaRPr lang="nl-BE" dirty="0"/>
          </a:p>
          <a:p>
            <a:pPr marL="0" indent="0">
              <a:buNone/>
            </a:pPr>
            <a:endParaRPr lang="nl-BE" dirty="0"/>
          </a:p>
          <a:p>
            <a:pPr marL="0" indent="0">
              <a:buNone/>
            </a:pPr>
            <a:endParaRPr lang="nl-BE" dirty="0"/>
          </a:p>
        </p:txBody>
      </p:sp>
      <p:pic>
        <p:nvPicPr>
          <p:cNvPr id="2" name="Afbeelding 1">
            <a:extLst>
              <a:ext uri="{FF2B5EF4-FFF2-40B4-BE49-F238E27FC236}">
                <a16:creationId xmlns:a16="http://schemas.microsoft.com/office/drawing/2014/main" id="{CE5F241E-551D-61B4-AF1A-D9C0D096EAB8}"/>
              </a:ext>
            </a:extLst>
          </p:cNvPr>
          <p:cNvPicPr>
            <a:picLocks noChangeAspect="1"/>
          </p:cNvPicPr>
          <p:nvPr/>
        </p:nvPicPr>
        <p:blipFill>
          <a:blip r:embed="rId3"/>
          <a:stretch>
            <a:fillRect/>
          </a:stretch>
        </p:blipFill>
        <p:spPr>
          <a:xfrm>
            <a:off x="-24007" y="8972"/>
            <a:ext cx="3458020" cy="1628691"/>
          </a:xfrm>
          <a:prstGeom prst="rect">
            <a:avLst/>
          </a:prstGeom>
        </p:spPr>
      </p:pic>
      <p:pic>
        <p:nvPicPr>
          <p:cNvPr id="4" name="Afbeelding 3">
            <a:hlinkClick r:id="rId4"/>
            <a:extLst>
              <a:ext uri="{FF2B5EF4-FFF2-40B4-BE49-F238E27FC236}">
                <a16:creationId xmlns:a16="http://schemas.microsoft.com/office/drawing/2014/main" id="{CE8F1C64-DA31-2B12-A756-0F949DEBCB5F}"/>
              </a:ext>
            </a:extLst>
          </p:cNvPr>
          <p:cNvPicPr>
            <a:picLocks noChangeAspect="1"/>
          </p:cNvPicPr>
          <p:nvPr/>
        </p:nvPicPr>
        <p:blipFill>
          <a:blip r:embed="rId5"/>
          <a:stretch>
            <a:fillRect/>
          </a:stretch>
        </p:blipFill>
        <p:spPr>
          <a:xfrm>
            <a:off x="3576600" y="2172697"/>
            <a:ext cx="7864285" cy="4293418"/>
          </a:xfrm>
          <a:prstGeom prst="rect">
            <a:avLst/>
          </a:prstGeom>
        </p:spPr>
      </p:pic>
      <p:sp>
        <p:nvSpPr>
          <p:cNvPr id="8" name="Rectangle 2">
            <a:extLst>
              <a:ext uri="{FF2B5EF4-FFF2-40B4-BE49-F238E27FC236}">
                <a16:creationId xmlns:a16="http://schemas.microsoft.com/office/drawing/2014/main" id="{ECE2897B-74B3-4B04-CC38-6017433A7309}"/>
              </a:ext>
            </a:extLst>
          </p:cNvPr>
          <p:cNvSpPr>
            <a:spLocks noChangeArrowheads="1"/>
          </p:cNvSpPr>
          <p:nvPr/>
        </p:nvSpPr>
        <p:spPr bwMode="auto">
          <a:xfrm>
            <a:off x="751115" y="5683981"/>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nl-BE" altLang="nl-BE"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8606280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5A154D-A43D-DAC7-201B-8C2B28543E1D}"/>
            </a:ext>
          </a:extLst>
        </p:cNvPr>
        <p:cNvGrpSpPr/>
        <p:nvPr/>
      </p:nvGrpSpPr>
      <p:grpSpPr>
        <a:xfrm>
          <a:off x="0" y="0"/>
          <a:ext cx="0" cy="0"/>
          <a:chOff x="0" y="0"/>
          <a:chExt cx="0" cy="0"/>
        </a:xfrm>
      </p:grpSpPr>
      <p:sp>
        <p:nvSpPr>
          <p:cNvPr id="6" name="Tijdelijke aanduiding voor inhoud 5">
            <a:extLst>
              <a:ext uri="{FF2B5EF4-FFF2-40B4-BE49-F238E27FC236}">
                <a16:creationId xmlns:a16="http://schemas.microsoft.com/office/drawing/2014/main" id="{B1DB2782-DC83-AB41-7D92-41EEAB59B2A0}"/>
              </a:ext>
            </a:extLst>
          </p:cNvPr>
          <p:cNvSpPr>
            <a:spLocks noGrp="1"/>
          </p:cNvSpPr>
          <p:nvPr>
            <p:ph idx="1"/>
          </p:nvPr>
        </p:nvSpPr>
        <p:spPr>
          <a:xfrm>
            <a:off x="3570514" y="391885"/>
            <a:ext cx="7663544" cy="6346372"/>
          </a:xfrm>
        </p:spPr>
        <p:txBody>
          <a:bodyPr>
            <a:normAutofit/>
          </a:bodyPr>
          <a:lstStyle/>
          <a:p>
            <a:r>
              <a:rPr lang="nl-BE" dirty="0"/>
              <a:t>Voorbeeld 9: ‘Oude actualiteit’ laten actualiseren</a:t>
            </a:r>
          </a:p>
          <a:p>
            <a:endParaRPr lang="nl-BE" dirty="0"/>
          </a:p>
          <a:p>
            <a:pPr lvl="1">
              <a:lnSpc>
                <a:spcPct val="150000"/>
              </a:lnSpc>
            </a:pPr>
            <a:r>
              <a:rPr lang="nl-BE" dirty="0"/>
              <a:t>Gebruik een artikel van vorig jaar  …</a:t>
            </a:r>
          </a:p>
          <a:p>
            <a:pPr lvl="1">
              <a:lnSpc>
                <a:spcPct val="150000"/>
              </a:lnSpc>
            </a:pPr>
            <a:r>
              <a:rPr lang="nl-BE" altLang="nl-BE" dirty="0"/>
              <a:t>Herneem dezelfde vragen als je toen hebt gegeven.</a:t>
            </a:r>
          </a:p>
          <a:p>
            <a:pPr lvl="1">
              <a:lnSpc>
                <a:spcPct val="150000"/>
              </a:lnSpc>
            </a:pPr>
            <a:r>
              <a:rPr lang="nl-BE" altLang="nl-BE" dirty="0"/>
              <a:t>Laat het artikel actueel maken door de leerlingen:</a:t>
            </a:r>
          </a:p>
          <a:p>
            <a:pPr lvl="2">
              <a:lnSpc>
                <a:spcPct val="150000"/>
              </a:lnSpc>
            </a:pPr>
            <a:r>
              <a:rPr lang="nl-BE" altLang="nl-BE" sz="1800" dirty="0"/>
              <a:t>Door cijfermateriaal te actualiseren aan de hand van gegeven of zelf te zoeken bronnen.</a:t>
            </a:r>
          </a:p>
          <a:p>
            <a:pPr lvl="2">
              <a:lnSpc>
                <a:spcPct val="150000"/>
              </a:lnSpc>
            </a:pPr>
            <a:r>
              <a:rPr lang="nl-BE" altLang="nl-BE" sz="1800" dirty="0"/>
              <a:t>Door AI en fouten eruit halen (door de leerlingen).</a:t>
            </a:r>
          </a:p>
          <a:p>
            <a:pPr lvl="2">
              <a:lnSpc>
                <a:spcPct val="150000"/>
              </a:lnSpc>
            </a:pPr>
            <a:r>
              <a:rPr lang="nl-BE" altLang="nl-BE" sz="1800" dirty="0"/>
              <a:t>De leerlingen schrijven het ‘actuele’ artikel met behulp van actuele bronnen.</a:t>
            </a:r>
          </a:p>
          <a:p>
            <a:pPr marL="457200" lvl="1" indent="0">
              <a:buNone/>
            </a:pPr>
            <a:r>
              <a:rPr lang="nl-BE" altLang="nl-BE" sz="2000" dirty="0">
                <a:latin typeface="Arial" panose="020B0604020202020204" pitchFamily="34" charset="0"/>
              </a:rPr>
              <a:t> </a:t>
            </a:r>
          </a:p>
          <a:p>
            <a:pPr marL="457200" lvl="1" indent="0">
              <a:buNone/>
            </a:pPr>
            <a:endParaRPr lang="nl-BE" sz="2000" dirty="0"/>
          </a:p>
          <a:p>
            <a:pPr marL="0" indent="0">
              <a:buNone/>
            </a:pPr>
            <a:endParaRPr lang="nl-BE" dirty="0"/>
          </a:p>
          <a:p>
            <a:pPr marL="0" indent="0">
              <a:buNone/>
            </a:pPr>
            <a:endParaRPr lang="nl-BE" dirty="0"/>
          </a:p>
          <a:p>
            <a:pPr marL="0" indent="0">
              <a:buNone/>
            </a:pPr>
            <a:endParaRPr lang="nl-BE" dirty="0"/>
          </a:p>
          <a:p>
            <a:endParaRPr lang="nl-BE" dirty="0"/>
          </a:p>
          <a:p>
            <a:endParaRPr lang="nl-BE" dirty="0"/>
          </a:p>
          <a:p>
            <a:endParaRPr lang="nl-BE" dirty="0"/>
          </a:p>
          <a:p>
            <a:endParaRPr lang="nl-BE" dirty="0"/>
          </a:p>
          <a:p>
            <a:pPr marL="0" indent="0">
              <a:buNone/>
            </a:pPr>
            <a:endParaRPr lang="nl-BE" dirty="0"/>
          </a:p>
          <a:p>
            <a:pPr marL="0" indent="0">
              <a:buNone/>
            </a:pPr>
            <a:endParaRPr lang="nl-BE" dirty="0"/>
          </a:p>
        </p:txBody>
      </p:sp>
      <p:pic>
        <p:nvPicPr>
          <p:cNvPr id="2" name="Afbeelding 1">
            <a:extLst>
              <a:ext uri="{FF2B5EF4-FFF2-40B4-BE49-F238E27FC236}">
                <a16:creationId xmlns:a16="http://schemas.microsoft.com/office/drawing/2014/main" id="{54AA012E-40F1-49CC-117A-F03A975B7C6B}"/>
              </a:ext>
            </a:extLst>
          </p:cNvPr>
          <p:cNvPicPr>
            <a:picLocks noChangeAspect="1"/>
          </p:cNvPicPr>
          <p:nvPr/>
        </p:nvPicPr>
        <p:blipFill>
          <a:blip r:embed="rId3"/>
          <a:stretch>
            <a:fillRect/>
          </a:stretch>
        </p:blipFill>
        <p:spPr>
          <a:xfrm>
            <a:off x="-24007" y="8972"/>
            <a:ext cx="3458020" cy="1628691"/>
          </a:xfrm>
          <a:prstGeom prst="rect">
            <a:avLst/>
          </a:prstGeom>
        </p:spPr>
      </p:pic>
      <p:sp>
        <p:nvSpPr>
          <p:cNvPr id="8" name="Rectangle 2">
            <a:extLst>
              <a:ext uri="{FF2B5EF4-FFF2-40B4-BE49-F238E27FC236}">
                <a16:creationId xmlns:a16="http://schemas.microsoft.com/office/drawing/2014/main" id="{CEB4110C-9DB8-D287-0E24-04DBD737B34D}"/>
              </a:ext>
            </a:extLst>
          </p:cNvPr>
          <p:cNvSpPr>
            <a:spLocks noChangeArrowheads="1"/>
          </p:cNvSpPr>
          <p:nvPr/>
        </p:nvSpPr>
        <p:spPr bwMode="auto">
          <a:xfrm>
            <a:off x="751115" y="5683981"/>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nl-BE" altLang="nl-BE" sz="1800" b="0" i="0" u="none" strike="noStrike" cap="none" normalizeH="0" baseline="0" dirty="0">
              <a:ln>
                <a:noFill/>
              </a:ln>
              <a:solidFill>
                <a:schemeClr val="tx1"/>
              </a:solidFill>
              <a:effectLst/>
              <a:latin typeface="Arial" panose="020B0604020202020204" pitchFamily="34" charset="0"/>
            </a:endParaRPr>
          </a:p>
        </p:txBody>
      </p:sp>
      <p:pic>
        <p:nvPicPr>
          <p:cNvPr id="2050" name="Picture 2" descr="Meemoo maakt historische kranten weer beschikbaar via… | AVS">
            <a:extLst>
              <a:ext uri="{FF2B5EF4-FFF2-40B4-BE49-F238E27FC236}">
                <a16:creationId xmlns:a16="http://schemas.microsoft.com/office/drawing/2014/main" id="{0F62B641-0D4E-305A-0C29-26316217E59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5684" y="2787335"/>
            <a:ext cx="3388179" cy="27761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0797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A9AB34-DA6B-107F-843A-F4A12D16D934}"/>
            </a:ext>
          </a:extLst>
        </p:cNvPr>
        <p:cNvGrpSpPr/>
        <p:nvPr/>
      </p:nvGrpSpPr>
      <p:grpSpPr>
        <a:xfrm>
          <a:off x="0" y="0"/>
          <a:ext cx="0" cy="0"/>
          <a:chOff x="0" y="0"/>
          <a:chExt cx="0" cy="0"/>
        </a:xfrm>
      </p:grpSpPr>
      <p:sp>
        <p:nvSpPr>
          <p:cNvPr id="5" name="Tijdelijke aanduiding voor inhoud 4">
            <a:extLst>
              <a:ext uri="{FF2B5EF4-FFF2-40B4-BE49-F238E27FC236}">
                <a16:creationId xmlns:a16="http://schemas.microsoft.com/office/drawing/2014/main" id="{C3ABC580-53A6-E5B8-8B85-012DBD414C29}"/>
              </a:ext>
            </a:extLst>
          </p:cNvPr>
          <p:cNvSpPr>
            <a:spLocks noGrp="1"/>
          </p:cNvSpPr>
          <p:nvPr>
            <p:ph idx="1"/>
          </p:nvPr>
        </p:nvSpPr>
        <p:spPr>
          <a:xfrm>
            <a:off x="838200" y="2797629"/>
            <a:ext cx="10515600" cy="3379334"/>
          </a:xfrm>
        </p:spPr>
        <p:txBody>
          <a:bodyPr/>
          <a:lstStyle/>
          <a:p>
            <a:pPr>
              <a:lnSpc>
                <a:spcPct val="150000"/>
              </a:lnSpc>
            </a:pPr>
            <a:r>
              <a:rPr lang="nl-BE" dirty="0">
                <a:solidFill>
                  <a:srgbClr val="0070C0"/>
                </a:solidFill>
              </a:rPr>
              <a:t>Theoretisch kader</a:t>
            </a:r>
          </a:p>
          <a:p>
            <a:pPr lvl="1">
              <a:lnSpc>
                <a:spcPct val="150000"/>
              </a:lnSpc>
            </a:pPr>
            <a:r>
              <a:rPr lang="nl-BE" dirty="0"/>
              <a:t>Actualiteit gebruiken voor </a:t>
            </a:r>
            <a:r>
              <a:rPr lang="nl-BE" dirty="0">
                <a:solidFill>
                  <a:srgbClr val="0070C0"/>
                </a:solidFill>
              </a:rPr>
              <a:t>formatieve checks</a:t>
            </a:r>
          </a:p>
          <a:p>
            <a:pPr lvl="1">
              <a:lnSpc>
                <a:spcPct val="150000"/>
              </a:lnSpc>
            </a:pPr>
            <a:r>
              <a:rPr lang="nl-BE" dirty="0"/>
              <a:t>Gebruik </a:t>
            </a:r>
            <a:r>
              <a:rPr lang="nl-BE" dirty="0">
                <a:solidFill>
                  <a:srgbClr val="0070C0"/>
                </a:solidFill>
              </a:rPr>
              <a:t>digitale tools </a:t>
            </a:r>
            <a:r>
              <a:rPr lang="nl-BE" dirty="0"/>
              <a:t>om controle individueel en activerend te maken (bv. student response systemen zoals </a:t>
            </a:r>
            <a:r>
              <a:rPr lang="nl-BE" i="1" dirty="0"/>
              <a:t>Socrative</a:t>
            </a:r>
            <a:r>
              <a:rPr lang="nl-BE" dirty="0"/>
              <a:t>, </a:t>
            </a:r>
            <a:r>
              <a:rPr lang="nl-BE" i="1" dirty="0"/>
              <a:t>Bookwidgets</a:t>
            </a:r>
            <a:r>
              <a:rPr lang="nl-BE" dirty="0"/>
              <a:t>).</a:t>
            </a:r>
          </a:p>
          <a:p>
            <a:pPr lvl="1">
              <a:lnSpc>
                <a:spcPct val="150000"/>
              </a:lnSpc>
            </a:pPr>
            <a:r>
              <a:rPr lang="nl-BE" dirty="0"/>
              <a:t>Pas </a:t>
            </a:r>
            <a:r>
              <a:rPr lang="nl-BE" dirty="0">
                <a:solidFill>
                  <a:srgbClr val="0070C0"/>
                </a:solidFill>
              </a:rPr>
              <a:t>retrieval practice </a:t>
            </a:r>
            <a:r>
              <a:rPr lang="nl-BE" dirty="0"/>
              <a:t>toe (wekelijkse herhaling van actua in de les)</a:t>
            </a:r>
          </a:p>
          <a:p>
            <a:pPr lvl="1">
              <a:lnSpc>
                <a:spcPct val="150000"/>
              </a:lnSpc>
            </a:pPr>
            <a:endParaRPr lang="nl-BE" dirty="0"/>
          </a:p>
        </p:txBody>
      </p:sp>
      <p:pic>
        <p:nvPicPr>
          <p:cNvPr id="6" name="Afbeelding 5">
            <a:extLst>
              <a:ext uri="{FF2B5EF4-FFF2-40B4-BE49-F238E27FC236}">
                <a16:creationId xmlns:a16="http://schemas.microsoft.com/office/drawing/2014/main" id="{23678180-C7E1-AB59-7A5F-3089B35AE82B}"/>
              </a:ext>
            </a:extLst>
          </p:cNvPr>
          <p:cNvPicPr>
            <a:picLocks noChangeAspect="1"/>
          </p:cNvPicPr>
          <p:nvPr/>
        </p:nvPicPr>
        <p:blipFill>
          <a:blip r:embed="rId3"/>
          <a:stretch>
            <a:fillRect/>
          </a:stretch>
        </p:blipFill>
        <p:spPr>
          <a:xfrm>
            <a:off x="0" y="0"/>
            <a:ext cx="9535856" cy="2210108"/>
          </a:xfrm>
          <a:prstGeom prst="rect">
            <a:avLst/>
          </a:prstGeom>
        </p:spPr>
      </p:pic>
    </p:spTree>
    <p:extLst>
      <p:ext uri="{BB962C8B-B14F-4D97-AF65-F5344CB8AC3E}">
        <p14:creationId xmlns:p14="http://schemas.microsoft.com/office/powerpoint/2010/main" val="335434085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AAE075-802D-1A4E-0738-DF7C281BBFF2}"/>
            </a:ext>
          </a:extLst>
        </p:cNvPr>
        <p:cNvGrpSpPr/>
        <p:nvPr/>
      </p:nvGrpSpPr>
      <p:grpSpPr>
        <a:xfrm>
          <a:off x="0" y="0"/>
          <a:ext cx="0" cy="0"/>
          <a:chOff x="0" y="0"/>
          <a:chExt cx="0" cy="0"/>
        </a:xfrm>
      </p:grpSpPr>
      <p:sp>
        <p:nvSpPr>
          <p:cNvPr id="6" name="Tijdelijke aanduiding voor inhoud 5">
            <a:extLst>
              <a:ext uri="{FF2B5EF4-FFF2-40B4-BE49-F238E27FC236}">
                <a16:creationId xmlns:a16="http://schemas.microsoft.com/office/drawing/2014/main" id="{16048E30-F07F-7E76-5673-BF0F6ADFC442}"/>
              </a:ext>
            </a:extLst>
          </p:cNvPr>
          <p:cNvSpPr>
            <a:spLocks noGrp="1"/>
          </p:cNvSpPr>
          <p:nvPr>
            <p:ph idx="1"/>
          </p:nvPr>
        </p:nvSpPr>
        <p:spPr>
          <a:xfrm>
            <a:off x="4213192" y="391885"/>
            <a:ext cx="7020865" cy="6346372"/>
          </a:xfrm>
        </p:spPr>
        <p:txBody>
          <a:bodyPr>
            <a:normAutofit/>
          </a:bodyPr>
          <a:lstStyle/>
          <a:p>
            <a:r>
              <a:rPr lang="nl-BE" dirty="0">
                <a:solidFill>
                  <a:srgbClr val="0070C0"/>
                </a:solidFill>
              </a:rPr>
              <a:t>Voorbeeld 1</a:t>
            </a:r>
            <a:r>
              <a:rPr lang="nl-BE" dirty="0"/>
              <a:t>: </a:t>
            </a:r>
            <a:r>
              <a:rPr lang="nl-BE" sz="2400" dirty="0"/>
              <a:t>Controlevragen over beleggen (aandelen) na de theoretische behandeling in de klas aan de hand van actualiteit = verwerking leerstof</a:t>
            </a:r>
          </a:p>
          <a:p>
            <a:pPr marL="0" indent="0">
              <a:buNone/>
            </a:pPr>
            <a:r>
              <a:rPr lang="nl-BE" sz="2000" dirty="0"/>
              <a:t>Tip: dit kan eventueel via een student response system zoals </a:t>
            </a:r>
            <a:r>
              <a:rPr lang="nl-BE" sz="2000" i="1" dirty="0"/>
              <a:t>Mentimeter</a:t>
            </a:r>
            <a:r>
              <a:rPr lang="nl-BE" sz="2000" dirty="0"/>
              <a:t>, </a:t>
            </a:r>
            <a:r>
              <a:rPr lang="nl-BE" sz="2000" i="1" dirty="0"/>
              <a:t>Socrative</a:t>
            </a:r>
            <a:r>
              <a:rPr lang="nl-BE" sz="2000" dirty="0"/>
              <a:t>, </a:t>
            </a:r>
            <a:r>
              <a:rPr lang="nl-BE" sz="2000" i="1" dirty="0"/>
              <a:t>Bookwidgets</a:t>
            </a:r>
            <a:r>
              <a:rPr lang="nl-BE" sz="2000" dirty="0"/>
              <a:t> … (</a:t>
            </a:r>
            <a:r>
              <a:rPr lang="nl-BE" sz="2000" strike="sngStrike" dirty="0"/>
              <a:t>Kahoot</a:t>
            </a:r>
            <a:r>
              <a:rPr lang="nl-BE" sz="2000" dirty="0"/>
              <a:t>) met meerkeuzevragen en automatische correctie.</a:t>
            </a:r>
          </a:p>
          <a:p>
            <a:pPr marL="0" indent="0">
              <a:buNone/>
            </a:pPr>
            <a:endParaRPr lang="nl-BE" dirty="0"/>
          </a:p>
          <a:p>
            <a:pPr marL="0" indent="0">
              <a:buNone/>
            </a:pPr>
            <a:endParaRPr lang="nl-BE" dirty="0"/>
          </a:p>
          <a:p>
            <a:pPr marL="0" indent="0">
              <a:buNone/>
            </a:pPr>
            <a:endParaRPr lang="nl-BE" dirty="0"/>
          </a:p>
          <a:p>
            <a:pPr marL="0" indent="0">
              <a:buNone/>
            </a:pPr>
            <a:endParaRPr lang="nl-BE" dirty="0"/>
          </a:p>
          <a:p>
            <a:pPr marL="0" indent="0">
              <a:buNone/>
            </a:pPr>
            <a:endParaRPr lang="nl-BE" dirty="0"/>
          </a:p>
          <a:p>
            <a:pPr marL="0" indent="0">
              <a:buNone/>
            </a:pPr>
            <a:endParaRPr lang="nl-BE" dirty="0"/>
          </a:p>
          <a:p>
            <a:pPr marL="0" indent="0">
              <a:buNone/>
            </a:pPr>
            <a:endParaRPr lang="nl-BE" dirty="0"/>
          </a:p>
          <a:p>
            <a:pPr marL="0" indent="0">
              <a:buNone/>
            </a:pPr>
            <a:endParaRPr lang="nl-BE" dirty="0"/>
          </a:p>
          <a:p>
            <a:pPr marL="0" indent="0">
              <a:buNone/>
            </a:pPr>
            <a:endParaRPr lang="nl-BE" dirty="0"/>
          </a:p>
        </p:txBody>
      </p:sp>
      <p:pic>
        <p:nvPicPr>
          <p:cNvPr id="8" name="Afbeelding 7">
            <a:hlinkClick r:id="rId3"/>
            <a:extLst>
              <a:ext uri="{FF2B5EF4-FFF2-40B4-BE49-F238E27FC236}">
                <a16:creationId xmlns:a16="http://schemas.microsoft.com/office/drawing/2014/main" id="{4FF124C0-3306-66FC-D962-91D91B466ED2}"/>
              </a:ext>
            </a:extLst>
          </p:cNvPr>
          <p:cNvPicPr>
            <a:picLocks noChangeAspect="1"/>
          </p:cNvPicPr>
          <p:nvPr/>
        </p:nvPicPr>
        <p:blipFill>
          <a:blip r:embed="rId4"/>
          <a:stretch>
            <a:fillRect/>
          </a:stretch>
        </p:blipFill>
        <p:spPr>
          <a:xfrm>
            <a:off x="370536" y="3156956"/>
            <a:ext cx="4784914" cy="2328197"/>
          </a:xfrm>
          <a:prstGeom prst="rect">
            <a:avLst/>
          </a:prstGeom>
        </p:spPr>
      </p:pic>
      <p:sp>
        <p:nvSpPr>
          <p:cNvPr id="9" name="Tekstvak 8">
            <a:extLst>
              <a:ext uri="{FF2B5EF4-FFF2-40B4-BE49-F238E27FC236}">
                <a16:creationId xmlns:a16="http://schemas.microsoft.com/office/drawing/2014/main" id="{F79F345B-EA6B-659F-6387-797EB5798D48}"/>
              </a:ext>
            </a:extLst>
          </p:cNvPr>
          <p:cNvSpPr txBox="1"/>
          <p:nvPr/>
        </p:nvSpPr>
        <p:spPr>
          <a:xfrm>
            <a:off x="5644886" y="3049795"/>
            <a:ext cx="6013713" cy="3416320"/>
          </a:xfrm>
          <a:prstGeom prst="rect">
            <a:avLst/>
          </a:prstGeom>
          <a:noFill/>
        </p:spPr>
        <p:txBody>
          <a:bodyPr wrap="square" rtlCol="0">
            <a:spAutoFit/>
          </a:bodyPr>
          <a:lstStyle/>
          <a:p>
            <a:r>
              <a:rPr lang="nl-BE" dirty="0"/>
              <a:t>Beurskoersen van Bel 20:</a:t>
            </a:r>
          </a:p>
          <a:p>
            <a:pPr marL="285750" indent="-285750">
              <a:buFontTx/>
              <a:buChar char="-"/>
            </a:pPr>
            <a:r>
              <a:rPr lang="nl-BE" dirty="0"/>
              <a:t>Leerlingen gaan naar site met beurskoersen.</a:t>
            </a:r>
          </a:p>
          <a:p>
            <a:pPr marL="285750" indent="-285750">
              <a:buFontTx/>
              <a:buChar char="-"/>
            </a:pPr>
            <a:r>
              <a:rPr lang="nl-BE" dirty="0"/>
              <a:t>Geef (digitaal) werkblad. Eventueel kan je hiervoor </a:t>
            </a:r>
            <a:r>
              <a:rPr lang="nl-BE" i="1" dirty="0"/>
              <a:t>Classkick</a:t>
            </a:r>
            <a:r>
              <a:rPr lang="nl-BE" dirty="0"/>
              <a:t> gebruiken.</a:t>
            </a:r>
          </a:p>
          <a:p>
            <a:pPr marL="285750" indent="-285750">
              <a:buFontTx/>
              <a:buChar char="-"/>
            </a:pPr>
            <a:r>
              <a:rPr lang="nl-BE" dirty="0"/>
              <a:t>Mogelijke vragen:</a:t>
            </a:r>
          </a:p>
          <a:p>
            <a:pPr marL="742950" lvl="1" indent="-285750">
              <a:buFontTx/>
              <a:buChar char="-"/>
            </a:pPr>
            <a:r>
              <a:rPr lang="nl-BE" dirty="0"/>
              <a:t>Wat is de betekenis van de Bel 20?</a:t>
            </a:r>
          </a:p>
          <a:p>
            <a:pPr marL="742950" lvl="1" indent="-285750">
              <a:buFontTx/>
              <a:buChar char="-"/>
            </a:pPr>
            <a:r>
              <a:rPr lang="nl-BE" dirty="0"/>
              <a:t>Wat is de betekenis van de groene en rode getallen? </a:t>
            </a:r>
          </a:p>
          <a:p>
            <a:pPr marL="742950" lvl="1" indent="-285750">
              <a:buFontTx/>
              <a:buChar char="-"/>
            </a:pPr>
            <a:r>
              <a:rPr lang="nl-BE" dirty="0"/>
              <a:t>Wat betekent het zwarte getal naast het bedrijf Lotus Bakeries?</a:t>
            </a:r>
          </a:p>
          <a:p>
            <a:pPr marL="742950" lvl="1" indent="-285750">
              <a:buFontTx/>
              <a:buChar char="-"/>
            </a:pPr>
            <a:r>
              <a:rPr lang="nl-BE" dirty="0"/>
              <a:t>Heeft een belegger winst gemaakt als hij vandaag een aandeel van KBC zou verkopen dat hij een maand geleden heeft gekocht? Hoe weet je dat?</a:t>
            </a:r>
          </a:p>
        </p:txBody>
      </p:sp>
      <p:pic>
        <p:nvPicPr>
          <p:cNvPr id="3" name="Afbeelding 2">
            <a:extLst>
              <a:ext uri="{FF2B5EF4-FFF2-40B4-BE49-F238E27FC236}">
                <a16:creationId xmlns:a16="http://schemas.microsoft.com/office/drawing/2014/main" id="{94567F79-CD9D-79C1-F744-713AEB0A2830}"/>
              </a:ext>
            </a:extLst>
          </p:cNvPr>
          <p:cNvPicPr>
            <a:picLocks noChangeAspect="1"/>
          </p:cNvPicPr>
          <p:nvPr/>
        </p:nvPicPr>
        <p:blipFill>
          <a:blip r:embed="rId5"/>
          <a:stretch>
            <a:fillRect/>
          </a:stretch>
        </p:blipFill>
        <p:spPr>
          <a:xfrm>
            <a:off x="0" y="-1"/>
            <a:ext cx="3911118" cy="1872343"/>
          </a:xfrm>
          <a:prstGeom prst="rect">
            <a:avLst/>
          </a:prstGeom>
        </p:spPr>
      </p:pic>
    </p:spTree>
    <p:extLst>
      <p:ext uri="{BB962C8B-B14F-4D97-AF65-F5344CB8AC3E}">
        <p14:creationId xmlns:p14="http://schemas.microsoft.com/office/powerpoint/2010/main" val="97866657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15F5C0-893A-8101-3447-5A8397E24124}"/>
            </a:ext>
          </a:extLst>
        </p:cNvPr>
        <p:cNvGrpSpPr/>
        <p:nvPr/>
      </p:nvGrpSpPr>
      <p:grpSpPr>
        <a:xfrm>
          <a:off x="0" y="0"/>
          <a:ext cx="0" cy="0"/>
          <a:chOff x="0" y="0"/>
          <a:chExt cx="0" cy="0"/>
        </a:xfrm>
      </p:grpSpPr>
      <p:sp>
        <p:nvSpPr>
          <p:cNvPr id="6" name="Tijdelijke aanduiding voor inhoud 5">
            <a:extLst>
              <a:ext uri="{FF2B5EF4-FFF2-40B4-BE49-F238E27FC236}">
                <a16:creationId xmlns:a16="http://schemas.microsoft.com/office/drawing/2014/main" id="{36542023-CA7A-BB7D-C2EE-EDB96FCB1948}"/>
              </a:ext>
            </a:extLst>
          </p:cNvPr>
          <p:cNvSpPr>
            <a:spLocks noGrp="1"/>
          </p:cNvSpPr>
          <p:nvPr>
            <p:ph idx="1"/>
          </p:nvPr>
        </p:nvSpPr>
        <p:spPr>
          <a:xfrm>
            <a:off x="4103914" y="391885"/>
            <a:ext cx="7130143" cy="6346372"/>
          </a:xfrm>
        </p:spPr>
        <p:txBody>
          <a:bodyPr>
            <a:normAutofit/>
          </a:bodyPr>
          <a:lstStyle/>
          <a:p>
            <a:r>
              <a:rPr lang="nl-BE" dirty="0">
                <a:solidFill>
                  <a:srgbClr val="0070C0"/>
                </a:solidFill>
              </a:rPr>
              <a:t>Voorbeeld 1 (vervolg): </a:t>
            </a:r>
            <a:r>
              <a:rPr lang="nl-BE" sz="2400" dirty="0"/>
              <a:t>Controlevragen over beleggen (aandelen) na de theoretische behandeling in de klas aan de hand van actualiteit = verwerking leerstof</a:t>
            </a:r>
          </a:p>
          <a:p>
            <a:pPr marL="0" indent="0">
              <a:buNone/>
            </a:pPr>
            <a:endParaRPr lang="nl-BE" dirty="0"/>
          </a:p>
          <a:p>
            <a:pPr marL="0" indent="0">
              <a:buNone/>
            </a:pPr>
            <a:endParaRPr lang="nl-BE" dirty="0"/>
          </a:p>
          <a:p>
            <a:pPr marL="0" indent="0">
              <a:buNone/>
            </a:pPr>
            <a:endParaRPr lang="nl-BE" dirty="0"/>
          </a:p>
          <a:p>
            <a:pPr marL="0" indent="0">
              <a:buNone/>
            </a:pPr>
            <a:endParaRPr lang="nl-BE" dirty="0"/>
          </a:p>
          <a:p>
            <a:pPr marL="0" indent="0">
              <a:buNone/>
            </a:pPr>
            <a:endParaRPr lang="nl-BE" dirty="0"/>
          </a:p>
          <a:p>
            <a:pPr marL="0" indent="0">
              <a:buNone/>
            </a:pPr>
            <a:endParaRPr lang="nl-BE" dirty="0"/>
          </a:p>
          <a:p>
            <a:pPr marL="0" indent="0">
              <a:buNone/>
            </a:pPr>
            <a:endParaRPr lang="nl-BE" dirty="0"/>
          </a:p>
          <a:p>
            <a:pPr marL="0" indent="0">
              <a:buNone/>
            </a:pPr>
            <a:endParaRPr lang="nl-BE" dirty="0"/>
          </a:p>
          <a:p>
            <a:pPr marL="0" indent="0">
              <a:buNone/>
            </a:pPr>
            <a:endParaRPr lang="nl-BE" dirty="0"/>
          </a:p>
        </p:txBody>
      </p:sp>
      <p:pic>
        <p:nvPicPr>
          <p:cNvPr id="8" name="Afbeelding 7">
            <a:hlinkClick r:id="rId3"/>
            <a:extLst>
              <a:ext uri="{FF2B5EF4-FFF2-40B4-BE49-F238E27FC236}">
                <a16:creationId xmlns:a16="http://schemas.microsoft.com/office/drawing/2014/main" id="{76FAA9F7-4D3A-202A-092F-B9DFC99CE21C}"/>
              </a:ext>
            </a:extLst>
          </p:cNvPr>
          <p:cNvPicPr>
            <a:picLocks noChangeAspect="1"/>
          </p:cNvPicPr>
          <p:nvPr/>
        </p:nvPicPr>
        <p:blipFill>
          <a:blip r:embed="rId4"/>
          <a:stretch>
            <a:fillRect/>
          </a:stretch>
        </p:blipFill>
        <p:spPr>
          <a:xfrm>
            <a:off x="526921" y="2656213"/>
            <a:ext cx="4286245" cy="2085559"/>
          </a:xfrm>
          <a:prstGeom prst="rect">
            <a:avLst/>
          </a:prstGeom>
        </p:spPr>
      </p:pic>
      <p:sp>
        <p:nvSpPr>
          <p:cNvPr id="9" name="Tekstvak 8">
            <a:extLst>
              <a:ext uri="{FF2B5EF4-FFF2-40B4-BE49-F238E27FC236}">
                <a16:creationId xmlns:a16="http://schemas.microsoft.com/office/drawing/2014/main" id="{D7AE999C-CEA9-2AED-5D0E-E5B0F4C97248}"/>
              </a:ext>
            </a:extLst>
          </p:cNvPr>
          <p:cNvSpPr txBox="1"/>
          <p:nvPr/>
        </p:nvSpPr>
        <p:spPr>
          <a:xfrm>
            <a:off x="5522418" y="2565349"/>
            <a:ext cx="6013713" cy="3785652"/>
          </a:xfrm>
          <a:prstGeom prst="rect">
            <a:avLst/>
          </a:prstGeom>
          <a:noFill/>
        </p:spPr>
        <p:txBody>
          <a:bodyPr wrap="square" rtlCol="0">
            <a:spAutoFit/>
          </a:bodyPr>
          <a:lstStyle/>
          <a:p>
            <a:r>
              <a:rPr lang="nl-BE" sz="2000" dirty="0"/>
              <a:t>Alternatief: </a:t>
            </a:r>
          </a:p>
          <a:p>
            <a:pPr marL="285750" indent="-285750">
              <a:buFont typeface="Arial" panose="020B0604020202020204" pitchFamily="34" charset="0"/>
              <a:buChar char="•"/>
            </a:pPr>
            <a:r>
              <a:rPr lang="nl-BE" sz="2000" dirty="0"/>
              <a:t>Laat de leerlingen per twee een </a:t>
            </a:r>
            <a:r>
              <a:rPr lang="nl-BE" sz="2000" dirty="0">
                <a:solidFill>
                  <a:srgbClr val="0070C0"/>
                </a:solidFill>
              </a:rPr>
              <a:t>video</a:t>
            </a:r>
            <a:r>
              <a:rPr lang="nl-BE" sz="2000" dirty="0"/>
              <a:t> van maximaal 1 minuut maken (bv. TikTok) waarbij </a:t>
            </a:r>
            <a:r>
              <a:rPr lang="nl-BE" sz="2000" dirty="0">
                <a:solidFill>
                  <a:srgbClr val="0070C0"/>
                </a:solidFill>
              </a:rPr>
              <a:t>advies</a:t>
            </a:r>
            <a:r>
              <a:rPr lang="nl-BE" sz="2000" dirty="0"/>
              <a:t> (aankoop-verkoop-behouden) wordt gegeven over een bepaald aandeel (evt. via interview).</a:t>
            </a:r>
          </a:p>
          <a:p>
            <a:pPr marL="285750" indent="-285750">
              <a:buFont typeface="Arial" panose="020B0604020202020204" pitchFamily="34" charset="0"/>
              <a:buChar char="•"/>
            </a:pPr>
            <a:r>
              <a:rPr lang="nl-BE" sz="2000" dirty="0"/>
              <a:t>Laat de leerlingen individueel een </a:t>
            </a:r>
            <a:r>
              <a:rPr lang="nl-BE" sz="2000" dirty="0">
                <a:solidFill>
                  <a:srgbClr val="0070C0"/>
                </a:solidFill>
              </a:rPr>
              <a:t>advies schrijven</a:t>
            </a:r>
            <a:r>
              <a:rPr lang="nl-BE" sz="2000" dirty="0"/>
              <a:t> van maximaal 150 woorden over een bepaald aandeel voor de krant. Dit advies is gebaseerd op enkele criteria die in de klas zijn behandeld (bv. winst, omzet, nieuwe producten …).</a:t>
            </a:r>
          </a:p>
          <a:p>
            <a:r>
              <a:rPr lang="nl-BE" sz="2000" i="1" dirty="0">
                <a:solidFill>
                  <a:srgbClr val="0070C0"/>
                </a:solidFill>
              </a:rPr>
              <a:t>Voorbeeld in bijlage (‘Carrefour Belgium’)</a:t>
            </a:r>
          </a:p>
        </p:txBody>
      </p:sp>
      <p:pic>
        <p:nvPicPr>
          <p:cNvPr id="2" name="Afbeelding 1">
            <a:extLst>
              <a:ext uri="{FF2B5EF4-FFF2-40B4-BE49-F238E27FC236}">
                <a16:creationId xmlns:a16="http://schemas.microsoft.com/office/drawing/2014/main" id="{D7830BE9-3007-7F8B-9D02-2552FF3A6977}"/>
              </a:ext>
            </a:extLst>
          </p:cNvPr>
          <p:cNvPicPr>
            <a:picLocks noChangeAspect="1"/>
          </p:cNvPicPr>
          <p:nvPr/>
        </p:nvPicPr>
        <p:blipFill>
          <a:blip r:embed="rId5"/>
          <a:stretch>
            <a:fillRect/>
          </a:stretch>
        </p:blipFill>
        <p:spPr>
          <a:xfrm>
            <a:off x="0" y="-1"/>
            <a:ext cx="3911118" cy="1872343"/>
          </a:xfrm>
          <a:prstGeom prst="rect">
            <a:avLst/>
          </a:prstGeom>
        </p:spPr>
      </p:pic>
    </p:spTree>
    <p:extLst>
      <p:ext uri="{BB962C8B-B14F-4D97-AF65-F5344CB8AC3E}">
        <p14:creationId xmlns:p14="http://schemas.microsoft.com/office/powerpoint/2010/main" val="6082620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C257D4-6EE9-C340-CCF7-7BF526A039D6}"/>
            </a:ext>
          </a:extLst>
        </p:cNvPr>
        <p:cNvGrpSpPr/>
        <p:nvPr/>
      </p:nvGrpSpPr>
      <p:grpSpPr>
        <a:xfrm>
          <a:off x="0" y="0"/>
          <a:ext cx="0" cy="0"/>
          <a:chOff x="0" y="0"/>
          <a:chExt cx="0" cy="0"/>
        </a:xfrm>
      </p:grpSpPr>
      <p:sp>
        <p:nvSpPr>
          <p:cNvPr id="6" name="Tijdelijke aanduiding voor inhoud 5">
            <a:extLst>
              <a:ext uri="{FF2B5EF4-FFF2-40B4-BE49-F238E27FC236}">
                <a16:creationId xmlns:a16="http://schemas.microsoft.com/office/drawing/2014/main" id="{046C8081-448F-F3CD-8652-08F5A0607D24}"/>
              </a:ext>
            </a:extLst>
          </p:cNvPr>
          <p:cNvSpPr>
            <a:spLocks noGrp="1"/>
          </p:cNvSpPr>
          <p:nvPr>
            <p:ph idx="1"/>
          </p:nvPr>
        </p:nvSpPr>
        <p:spPr>
          <a:xfrm>
            <a:off x="4365171" y="391885"/>
            <a:ext cx="6868886" cy="6346372"/>
          </a:xfrm>
        </p:spPr>
        <p:txBody>
          <a:bodyPr>
            <a:normAutofit/>
          </a:bodyPr>
          <a:lstStyle/>
          <a:p>
            <a:r>
              <a:rPr lang="nl-BE" dirty="0">
                <a:solidFill>
                  <a:srgbClr val="0070C0"/>
                </a:solidFill>
              </a:rPr>
              <a:t>Voorbeeld 3</a:t>
            </a:r>
            <a:r>
              <a:rPr lang="nl-BE" dirty="0"/>
              <a:t>: Analyse van een artikel over de economische groei.</a:t>
            </a:r>
          </a:p>
          <a:p>
            <a:endParaRPr lang="nl-BE" dirty="0"/>
          </a:p>
          <a:p>
            <a:endParaRPr lang="nl-BE" dirty="0"/>
          </a:p>
          <a:p>
            <a:endParaRPr lang="nl-BE" dirty="0"/>
          </a:p>
          <a:p>
            <a:endParaRPr lang="nl-BE" dirty="0"/>
          </a:p>
          <a:p>
            <a:endParaRPr lang="nl-BE" dirty="0"/>
          </a:p>
          <a:p>
            <a:endParaRPr lang="nl-BE" dirty="0"/>
          </a:p>
          <a:p>
            <a:pPr marL="0" indent="0">
              <a:buNone/>
            </a:pPr>
            <a:endParaRPr lang="nl-BE" dirty="0"/>
          </a:p>
          <a:p>
            <a:endParaRPr lang="nl-BE" dirty="0"/>
          </a:p>
          <a:p>
            <a:endParaRPr lang="nl-BE" dirty="0"/>
          </a:p>
          <a:p>
            <a:pPr marL="0" indent="0">
              <a:buNone/>
            </a:pPr>
            <a:endParaRPr lang="nl-BE" dirty="0"/>
          </a:p>
          <a:p>
            <a:pPr marL="0" indent="0">
              <a:buNone/>
            </a:pPr>
            <a:endParaRPr lang="nl-BE" dirty="0"/>
          </a:p>
          <a:p>
            <a:pPr marL="0" indent="0">
              <a:buNone/>
            </a:pPr>
            <a:endParaRPr lang="nl-BE" dirty="0"/>
          </a:p>
          <a:p>
            <a:pPr marL="0" indent="0">
              <a:buNone/>
            </a:pPr>
            <a:endParaRPr lang="nl-BE" dirty="0"/>
          </a:p>
          <a:p>
            <a:pPr marL="0" indent="0">
              <a:buNone/>
            </a:pPr>
            <a:endParaRPr lang="nl-BE" dirty="0"/>
          </a:p>
          <a:p>
            <a:pPr marL="0" indent="0">
              <a:buNone/>
            </a:pPr>
            <a:endParaRPr lang="nl-BE" dirty="0"/>
          </a:p>
          <a:p>
            <a:pPr marL="0" indent="0">
              <a:buNone/>
            </a:pPr>
            <a:endParaRPr lang="nl-BE" dirty="0"/>
          </a:p>
          <a:p>
            <a:pPr marL="0" indent="0">
              <a:buNone/>
            </a:pPr>
            <a:endParaRPr lang="nl-BE" dirty="0"/>
          </a:p>
        </p:txBody>
      </p:sp>
      <p:pic>
        <p:nvPicPr>
          <p:cNvPr id="3" name="Afbeelding 2">
            <a:hlinkClick r:id="rId3"/>
            <a:extLst>
              <a:ext uri="{FF2B5EF4-FFF2-40B4-BE49-F238E27FC236}">
                <a16:creationId xmlns:a16="http://schemas.microsoft.com/office/drawing/2014/main" id="{DCA22C3F-35D7-FC59-7CD0-9FA39767D9B7}"/>
              </a:ext>
            </a:extLst>
          </p:cNvPr>
          <p:cNvPicPr>
            <a:picLocks noChangeAspect="1"/>
          </p:cNvPicPr>
          <p:nvPr/>
        </p:nvPicPr>
        <p:blipFill>
          <a:blip r:embed="rId4"/>
          <a:stretch>
            <a:fillRect/>
          </a:stretch>
        </p:blipFill>
        <p:spPr>
          <a:xfrm>
            <a:off x="5714127" y="1708505"/>
            <a:ext cx="5519930" cy="2941442"/>
          </a:xfrm>
          <a:prstGeom prst="rect">
            <a:avLst/>
          </a:prstGeom>
          <a:ln>
            <a:solidFill>
              <a:schemeClr val="tx1"/>
            </a:solidFill>
          </a:ln>
        </p:spPr>
      </p:pic>
      <p:pic>
        <p:nvPicPr>
          <p:cNvPr id="2" name="Afbeelding 1">
            <a:extLst>
              <a:ext uri="{FF2B5EF4-FFF2-40B4-BE49-F238E27FC236}">
                <a16:creationId xmlns:a16="http://schemas.microsoft.com/office/drawing/2014/main" id="{D3988075-0380-793D-17BA-193CA15DD926}"/>
              </a:ext>
            </a:extLst>
          </p:cNvPr>
          <p:cNvPicPr>
            <a:picLocks noChangeAspect="1"/>
          </p:cNvPicPr>
          <p:nvPr/>
        </p:nvPicPr>
        <p:blipFill>
          <a:blip r:embed="rId5"/>
          <a:stretch>
            <a:fillRect/>
          </a:stretch>
        </p:blipFill>
        <p:spPr>
          <a:xfrm>
            <a:off x="0" y="-1"/>
            <a:ext cx="3911118" cy="1872343"/>
          </a:xfrm>
          <a:prstGeom prst="rect">
            <a:avLst/>
          </a:prstGeom>
        </p:spPr>
      </p:pic>
      <p:sp>
        <p:nvSpPr>
          <p:cNvPr id="5" name="Tekstvak 4">
            <a:extLst>
              <a:ext uri="{FF2B5EF4-FFF2-40B4-BE49-F238E27FC236}">
                <a16:creationId xmlns:a16="http://schemas.microsoft.com/office/drawing/2014/main" id="{C183F5B2-A00A-A395-20A6-408A24E7A5F6}"/>
              </a:ext>
            </a:extLst>
          </p:cNvPr>
          <p:cNvSpPr txBox="1"/>
          <p:nvPr/>
        </p:nvSpPr>
        <p:spPr>
          <a:xfrm>
            <a:off x="364671" y="2306274"/>
            <a:ext cx="4648200" cy="4801314"/>
          </a:xfrm>
          <a:prstGeom prst="rect">
            <a:avLst/>
          </a:prstGeom>
          <a:noFill/>
        </p:spPr>
        <p:txBody>
          <a:bodyPr wrap="square" rtlCol="0">
            <a:spAutoFit/>
          </a:bodyPr>
          <a:lstStyle/>
          <a:p>
            <a:endParaRPr lang="nl-BE" sz="2400" dirty="0"/>
          </a:p>
          <a:p>
            <a:pPr marL="342900" indent="-342900">
              <a:buFont typeface="Arial" panose="020B0604020202020204" pitchFamily="34" charset="0"/>
              <a:buChar char="•"/>
            </a:pPr>
            <a:r>
              <a:rPr lang="nl-BE" sz="2400" dirty="0">
                <a:solidFill>
                  <a:srgbClr val="0070C0"/>
                </a:solidFill>
              </a:rPr>
              <a:t>Activerende werkvorm </a:t>
            </a:r>
            <a:br>
              <a:rPr lang="nl-BE" sz="2400" dirty="0">
                <a:solidFill>
                  <a:srgbClr val="0070C0"/>
                </a:solidFill>
              </a:rPr>
            </a:br>
            <a:r>
              <a:rPr lang="nl-BE" sz="2400" dirty="0"/>
              <a:t>(geeft beeld over beheersings-niveau van hele klas): </a:t>
            </a:r>
            <a:br>
              <a:rPr lang="nl-BE" sz="2400" dirty="0"/>
            </a:br>
            <a:r>
              <a:rPr lang="nl-BE" sz="2400" dirty="0"/>
              <a:t>bv. Socrative Quiz, Bookwidgets (</a:t>
            </a:r>
            <a:r>
              <a:rPr lang="nl-BE" sz="2400" strike="sngStrike" dirty="0"/>
              <a:t>Kahoot</a:t>
            </a:r>
            <a:r>
              <a:rPr lang="nl-BE" sz="2400" dirty="0"/>
              <a:t>). </a:t>
            </a:r>
          </a:p>
          <a:p>
            <a:pPr marL="342900" indent="-342900">
              <a:buFont typeface="Arial" panose="020B0604020202020204" pitchFamily="34" charset="0"/>
              <a:buChar char="•"/>
            </a:pPr>
            <a:r>
              <a:rPr lang="nl-BE" sz="2400" dirty="0"/>
              <a:t>Kan synchroon of asynchroon.</a:t>
            </a:r>
          </a:p>
          <a:p>
            <a:pPr marL="342900" indent="-342900">
              <a:buFont typeface="Arial" panose="020B0604020202020204" pitchFamily="34" charset="0"/>
              <a:buChar char="•"/>
            </a:pPr>
            <a:r>
              <a:rPr lang="nl-BE" sz="2400" dirty="0"/>
              <a:t>Klassikale bespreking!</a:t>
            </a:r>
          </a:p>
          <a:p>
            <a:pPr marL="342900" indent="-342900">
              <a:buFont typeface="Arial" panose="020B0604020202020204" pitchFamily="34" charset="0"/>
              <a:buChar char="•"/>
            </a:pPr>
            <a:r>
              <a:rPr lang="nl-BE" sz="2400" dirty="0"/>
              <a:t>Alternatief: maak een </a:t>
            </a:r>
            <a:r>
              <a:rPr lang="nl-BE" sz="2400" dirty="0">
                <a:solidFill>
                  <a:srgbClr val="0070C0"/>
                </a:solidFill>
              </a:rPr>
              <a:t>exit ticket </a:t>
            </a:r>
            <a:r>
              <a:rPr lang="nl-BE" sz="2400" dirty="0"/>
              <a:t>waarbij de leerling maximaal 2 vragen noteert over items die hij niet begrijpt.</a:t>
            </a:r>
          </a:p>
          <a:p>
            <a:endParaRPr lang="nl-BE" dirty="0"/>
          </a:p>
        </p:txBody>
      </p:sp>
      <p:sp>
        <p:nvSpPr>
          <p:cNvPr id="4" name="Tekstvak 3">
            <a:extLst>
              <a:ext uri="{FF2B5EF4-FFF2-40B4-BE49-F238E27FC236}">
                <a16:creationId xmlns:a16="http://schemas.microsoft.com/office/drawing/2014/main" id="{BBB5D298-6AF3-238D-F926-699022CC450E}"/>
              </a:ext>
            </a:extLst>
          </p:cNvPr>
          <p:cNvSpPr txBox="1"/>
          <p:nvPr/>
        </p:nvSpPr>
        <p:spPr>
          <a:xfrm>
            <a:off x="6923315" y="5649686"/>
            <a:ext cx="4746172" cy="646331"/>
          </a:xfrm>
          <a:prstGeom prst="rect">
            <a:avLst/>
          </a:prstGeom>
          <a:noFill/>
        </p:spPr>
        <p:txBody>
          <a:bodyPr wrap="square" rtlCol="0">
            <a:spAutoFit/>
          </a:bodyPr>
          <a:lstStyle/>
          <a:p>
            <a:r>
              <a:rPr lang="nl-BE" dirty="0">
                <a:hlinkClick r:id="rId6"/>
              </a:rPr>
              <a:t>Voorbeeld Bookwidgets</a:t>
            </a:r>
            <a:r>
              <a:rPr lang="nl-BE" dirty="0"/>
              <a:t> bij marktvormen</a:t>
            </a:r>
          </a:p>
          <a:p>
            <a:r>
              <a:rPr lang="nl-BE" dirty="0">
                <a:hlinkClick r:id="rId7"/>
              </a:rPr>
              <a:t>Voorbeeld Bookwidgets </a:t>
            </a:r>
            <a:r>
              <a:rPr lang="nl-BE" dirty="0"/>
              <a:t>economische groei</a:t>
            </a:r>
          </a:p>
        </p:txBody>
      </p:sp>
    </p:spTree>
    <p:extLst>
      <p:ext uri="{BB962C8B-B14F-4D97-AF65-F5344CB8AC3E}">
        <p14:creationId xmlns:p14="http://schemas.microsoft.com/office/powerpoint/2010/main" val="370588200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D8C40BA2-6732-2570-3020-1521E3BA6A4E}"/>
              </a:ext>
            </a:extLst>
          </p:cNvPr>
          <p:cNvPicPr>
            <a:picLocks noChangeAspect="1"/>
          </p:cNvPicPr>
          <p:nvPr/>
        </p:nvPicPr>
        <p:blipFill>
          <a:blip r:embed="rId3">
            <a:duotone>
              <a:schemeClr val="bg2">
                <a:shade val="45000"/>
                <a:satMod val="135000"/>
              </a:schemeClr>
              <a:prstClr val="white"/>
            </a:duotone>
          </a:blip>
          <a:srcRect t="14069" b="6425"/>
          <a:stretch>
            <a:fillRect/>
          </a:stretch>
        </p:blipFill>
        <p:spPr>
          <a:xfrm>
            <a:off x="20" y="10"/>
            <a:ext cx="12191980" cy="6857990"/>
          </a:xfrm>
          <a:prstGeom prst="rect">
            <a:avLst/>
          </a:prstGeom>
        </p:spPr>
      </p:pic>
      <p:sp>
        <p:nvSpPr>
          <p:cNvPr id="19" name="Rectangle 18">
            <a:extLst>
              <a:ext uri="{FF2B5EF4-FFF2-40B4-BE49-F238E27FC236}">
                <a16:creationId xmlns:a16="http://schemas.microsoft.com/office/drawing/2014/main" id="{B50AB553-2A96-4A92-96F2-93548E096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10000">
                <a:schemeClr val="bg2">
                  <a:alpha val="68000"/>
                </a:schemeClr>
              </a:gs>
              <a:gs pos="85000">
                <a:schemeClr val="bg2">
                  <a:alpha val="97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el 1">
            <a:extLst>
              <a:ext uri="{FF2B5EF4-FFF2-40B4-BE49-F238E27FC236}">
                <a16:creationId xmlns:a16="http://schemas.microsoft.com/office/drawing/2014/main" id="{8E70F2F8-D097-4A3D-7DC7-AD66EE9AEADA}"/>
              </a:ext>
            </a:extLst>
          </p:cNvPr>
          <p:cNvSpPr>
            <a:spLocks noGrp="1"/>
          </p:cNvSpPr>
          <p:nvPr>
            <p:ph type="title"/>
          </p:nvPr>
        </p:nvSpPr>
        <p:spPr>
          <a:xfrm>
            <a:off x="838200" y="365125"/>
            <a:ext cx="10515600" cy="1325563"/>
          </a:xfrm>
        </p:spPr>
        <p:txBody>
          <a:bodyPr>
            <a:normAutofit/>
          </a:bodyPr>
          <a:lstStyle/>
          <a:p>
            <a:r>
              <a:rPr lang="nl-BE" dirty="0"/>
              <a:t>Bronnen</a:t>
            </a:r>
          </a:p>
        </p:txBody>
      </p:sp>
      <p:graphicFrame>
        <p:nvGraphicFramePr>
          <p:cNvPr id="14" name="Tijdelijke aanduiding voor inhoud 2">
            <a:extLst>
              <a:ext uri="{FF2B5EF4-FFF2-40B4-BE49-F238E27FC236}">
                <a16:creationId xmlns:a16="http://schemas.microsoft.com/office/drawing/2014/main" id="{90F20BC7-EC10-E59B-BB7F-1FF1461C0818}"/>
              </a:ext>
            </a:extLst>
          </p:cNvPr>
          <p:cNvGraphicFramePr>
            <a:graphicFrameLocks noGrp="1"/>
          </p:cNvGraphicFramePr>
          <p:nvPr>
            <p:ph idx="1"/>
            <p:extLst>
              <p:ext uri="{D42A27DB-BD31-4B8C-83A1-F6EECF244321}">
                <p14:modId xmlns:p14="http://schemas.microsoft.com/office/powerpoint/2010/main" val="3909511200"/>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58439055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C47C30-D73F-1031-3924-CD33F8F1262A}"/>
            </a:ext>
          </a:extLst>
        </p:cNvPr>
        <p:cNvGrpSpPr/>
        <p:nvPr/>
      </p:nvGrpSpPr>
      <p:grpSpPr>
        <a:xfrm>
          <a:off x="0" y="0"/>
          <a:ext cx="0" cy="0"/>
          <a:chOff x="0" y="0"/>
          <a:chExt cx="0" cy="0"/>
        </a:xfrm>
      </p:grpSpPr>
      <p:sp>
        <p:nvSpPr>
          <p:cNvPr id="6" name="Tijdelijke aanduiding voor inhoud 5">
            <a:extLst>
              <a:ext uri="{FF2B5EF4-FFF2-40B4-BE49-F238E27FC236}">
                <a16:creationId xmlns:a16="http://schemas.microsoft.com/office/drawing/2014/main" id="{55C9D68B-134D-FF03-39ED-570172C9E52E}"/>
              </a:ext>
            </a:extLst>
          </p:cNvPr>
          <p:cNvSpPr>
            <a:spLocks noGrp="1"/>
          </p:cNvSpPr>
          <p:nvPr>
            <p:ph idx="1"/>
          </p:nvPr>
        </p:nvSpPr>
        <p:spPr>
          <a:xfrm>
            <a:off x="838200" y="2590799"/>
            <a:ext cx="10515600" cy="3586163"/>
          </a:xfrm>
        </p:spPr>
        <p:txBody>
          <a:bodyPr>
            <a:normAutofit fontScale="92500"/>
          </a:bodyPr>
          <a:lstStyle/>
          <a:p>
            <a:r>
              <a:rPr lang="nl-BE" dirty="0">
                <a:solidFill>
                  <a:srgbClr val="0070C0"/>
                </a:solidFill>
              </a:rPr>
              <a:t>Theoretisch kader</a:t>
            </a:r>
          </a:p>
          <a:p>
            <a:pPr lvl="1">
              <a:lnSpc>
                <a:spcPct val="150000"/>
              </a:lnSpc>
            </a:pPr>
            <a:r>
              <a:rPr lang="nl-BE" dirty="0"/>
              <a:t>Scaffolding</a:t>
            </a:r>
          </a:p>
          <a:p>
            <a:pPr lvl="1">
              <a:lnSpc>
                <a:spcPct val="150000"/>
              </a:lnSpc>
            </a:pPr>
            <a:r>
              <a:rPr lang="nl-BE" dirty="0"/>
              <a:t>Leerlijn in het maken van structureren van artikels (mindmap geven, deels geven, volledig zelf laten maken …)</a:t>
            </a:r>
          </a:p>
          <a:p>
            <a:pPr lvl="1">
              <a:lnSpc>
                <a:spcPct val="150000"/>
              </a:lnSpc>
            </a:pPr>
            <a:r>
              <a:rPr lang="nl-BE" dirty="0"/>
              <a:t>Meer zelfstandige opdrachten i.v.m. actua laten maken (bv. gesloten portfolio met gesloten instructie naar een vrij portfolio met open instructie )</a:t>
            </a:r>
          </a:p>
          <a:p>
            <a:pPr lvl="1"/>
            <a:endParaRPr lang="nl-BE" dirty="0"/>
          </a:p>
        </p:txBody>
      </p:sp>
      <p:pic>
        <p:nvPicPr>
          <p:cNvPr id="5" name="Afbeelding 4">
            <a:extLst>
              <a:ext uri="{FF2B5EF4-FFF2-40B4-BE49-F238E27FC236}">
                <a16:creationId xmlns:a16="http://schemas.microsoft.com/office/drawing/2014/main" id="{56654BFD-012D-C1BA-2F10-1339700BB002}"/>
              </a:ext>
            </a:extLst>
          </p:cNvPr>
          <p:cNvPicPr>
            <a:picLocks noChangeAspect="1"/>
          </p:cNvPicPr>
          <p:nvPr/>
        </p:nvPicPr>
        <p:blipFill>
          <a:blip r:embed="rId3"/>
          <a:stretch>
            <a:fillRect/>
          </a:stretch>
        </p:blipFill>
        <p:spPr>
          <a:xfrm>
            <a:off x="2694250" y="0"/>
            <a:ext cx="9497750" cy="2200582"/>
          </a:xfrm>
          <a:prstGeom prst="rect">
            <a:avLst/>
          </a:prstGeom>
        </p:spPr>
      </p:pic>
    </p:spTree>
    <p:extLst>
      <p:ext uri="{BB962C8B-B14F-4D97-AF65-F5344CB8AC3E}">
        <p14:creationId xmlns:p14="http://schemas.microsoft.com/office/powerpoint/2010/main" val="339109670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EFE629-06A4-21B2-C654-D9EC92213D63}"/>
            </a:ext>
          </a:extLst>
        </p:cNvPr>
        <p:cNvGrpSpPr/>
        <p:nvPr/>
      </p:nvGrpSpPr>
      <p:grpSpPr>
        <a:xfrm>
          <a:off x="0" y="0"/>
          <a:ext cx="0" cy="0"/>
          <a:chOff x="0" y="0"/>
          <a:chExt cx="0" cy="0"/>
        </a:xfrm>
      </p:grpSpPr>
      <p:sp>
        <p:nvSpPr>
          <p:cNvPr id="6" name="Tijdelijke aanduiding voor inhoud 5">
            <a:extLst>
              <a:ext uri="{FF2B5EF4-FFF2-40B4-BE49-F238E27FC236}">
                <a16:creationId xmlns:a16="http://schemas.microsoft.com/office/drawing/2014/main" id="{E4D83A68-4D6A-9FD2-4AB4-38B842A6BBF2}"/>
              </a:ext>
            </a:extLst>
          </p:cNvPr>
          <p:cNvSpPr>
            <a:spLocks noGrp="1"/>
          </p:cNvSpPr>
          <p:nvPr>
            <p:ph idx="1"/>
          </p:nvPr>
        </p:nvSpPr>
        <p:spPr>
          <a:xfrm>
            <a:off x="3331029" y="391885"/>
            <a:ext cx="3733800" cy="6346372"/>
          </a:xfrm>
        </p:spPr>
        <p:txBody>
          <a:bodyPr>
            <a:normAutofit/>
          </a:bodyPr>
          <a:lstStyle/>
          <a:p>
            <a:r>
              <a:rPr lang="nl-BE" dirty="0">
                <a:solidFill>
                  <a:srgbClr val="0070C0"/>
                </a:solidFill>
              </a:rPr>
              <a:t>Voorbeeld</a:t>
            </a:r>
            <a:r>
              <a:rPr lang="nl-BE" dirty="0"/>
              <a:t>: Moeilijk artikel of video over internationale handel</a:t>
            </a:r>
          </a:p>
          <a:p>
            <a:pPr lvl="1"/>
            <a:endParaRPr lang="nl-BE" dirty="0"/>
          </a:p>
          <a:p>
            <a:endParaRPr lang="nl-BE" dirty="0"/>
          </a:p>
          <a:p>
            <a:endParaRPr lang="nl-BE" dirty="0"/>
          </a:p>
          <a:p>
            <a:pPr marL="0" indent="0">
              <a:buNone/>
            </a:pPr>
            <a:endParaRPr lang="nl-BE" dirty="0"/>
          </a:p>
          <a:p>
            <a:pPr marL="0" indent="0">
              <a:buNone/>
            </a:pPr>
            <a:endParaRPr lang="nl-BE" dirty="0"/>
          </a:p>
          <a:p>
            <a:pPr marL="0" indent="0">
              <a:buNone/>
            </a:pPr>
            <a:endParaRPr lang="nl-BE" dirty="0"/>
          </a:p>
          <a:p>
            <a:pPr marL="0" indent="0">
              <a:buNone/>
            </a:pPr>
            <a:endParaRPr lang="nl-BE" dirty="0"/>
          </a:p>
          <a:p>
            <a:pPr marL="0" indent="0">
              <a:buNone/>
            </a:pPr>
            <a:endParaRPr lang="nl-BE" dirty="0"/>
          </a:p>
          <a:p>
            <a:pPr marL="0" indent="0">
              <a:buNone/>
            </a:pPr>
            <a:endParaRPr lang="nl-BE" dirty="0"/>
          </a:p>
          <a:p>
            <a:pPr marL="0" indent="0">
              <a:buNone/>
            </a:pPr>
            <a:endParaRPr lang="nl-BE" dirty="0"/>
          </a:p>
          <a:p>
            <a:pPr marL="0" indent="0">
              <a:buNone/>
            </a:pPr>
            <a:endParaRPr lang="nl-BE" dirty="0"/>
          </a:p>
        </p:txBody>
      </p:sp>
      <p:pic>
        <p:nvPicPr>
          <p:cNvPr id="8" name="Afbeelding 7">
            <a:hlinkClick r:id="rId3"/>
            <a:extLst>
              <a:ext uri="{FF2B5EF4-FFF2-40B4-BE49-F238E27FC236}">
                <a16:creationId xmlns:a16="http://schemas.microsoft.com/office/drawing/2014/main" id="{ABBC975D-2C06-0B10-02F3-7E6E13B0161C}"/>
              </a:ext>
            </a:extLst>
          </p:cNvPr>
          <p:cNvPicPr>
            <a:picLocks noChangeAspect="1"/>
          </p:cNvPicPr>
          <p:nvPr/>
        </p:nvPicPr>
        <p:blipFill>
          <a:blip r:embed="rId4"/>
          <a:stretch>
            <a:fillRect/>
          </a:stretch>
        </p:blipFill>
        <p:spPr>
          <a:xfrm>
            <a:off x="7904400" y="391885"/>
            <a:ext cx="2914629" cy="1883228"/>
          </a:xfrm>
          <a:prstGeom prst="rect">
            <a:avLst/>
          </a:prstGeom>
        </p:spPr>
      </p:pic>
      <p:pic>
        <p:nvPicPr>
          <p:cNvPr id="3" name="Afbeelding 2">
            <a:extLst>
              <a:ext uri="{FF2B5EF4-FFF2-40B4-BE49-F238E27FC236}">
                <a16:creationId xmlns:a16="http://schemas.microsoft.com/office/drawing/2014/main" id="{C84B8193-93B6-F2C1-2997-4C0EDFC08CAD}"/>
              </a:ext>
            </a:extLst>
          </p:cNvPr>
          <p:cNvPicPr>
            <a:picLocks noChangeAspect="1"/>
          </p:cNvPicPr>
          <p:nvPr/>
        </p:nvPicPr>
        <p:blipFill>
          <a:blip r:embed="rId5"/>
          <a:stretch>
            <a:fillRect/>
          </a:stretch>
        </p:blipFill>
        <p:spPr>
          <a:xfrm>
            <a:off x="0" y="0"/>
            <a:ext cx="2781688" cy="1324160"/>
          </a:xfrm>
          <a:prstGeom prst="rect">
            <a:avLst/>
          </a:prstGeom>
        </p:spPr>
      </p:pic>
      <p:sp>
        <p:nvSpPr>
          <p:cNvPr id="4" name="Tekstvak 3">
            <a:extLst>
              <a:ext uri="{FF2B5EF4-FFF2-40B4-BE49-F238E27FC236}">
                <a16:creationId xmlns:a16="http://schemas.microsoft.com/office/drawing/2014/main" id="{5D47036B-FAE7-9AD0-04A7-EA0F992F8722}"/>
              </a:ext>
            </a:extLst>
          </p:cNvPr>
          <p:cNvSpPr txBox="1"/>
          <p:nvPr/>
        </p:nvSpPr>
        <p:spPr>
          <a:xfrm>
            <a:off x="533400" y="2688771"/>
            <a:ext cx="11125200" cy="3370153"/>
          </a:xfrm>
          <a:prstGeom prst="rect">
            <a:avLst/>
          </a:prstGeom>
          <a:noFill/>
        </p:spPr>
        <p:txBody>
          <a:bodyPr wrap="square" rtlCol="0">
            <a:spAutoFit/>
          </a:bodyPr>
          <a:lstStyle/>
          <a:p>
            <a:pPr marL="742950" lvl="1" indent="-285750">
              <a:lnSpc>
                <a:spcPts val="2600"/>
              </a:lnSpc>
              <a:buFont typeface="Arial" panose="020B0604020202020204" pitchFamily="34" charset="0"/>
              <a:buChar char="•"/>
            </a:pPr>
            <a:r>
              <a:rPr lang="nl-BE" dirty="0"/>
              <a:t>Eerst begrippen uitleggen zoals import, export, handelsbalans, importtarieven … Geef woordenlijst via een werkblad aan de leerlingen.</a:t>
            </a:r>
          </a:p>
          <a:p>
            <a:pPr marL="742950" lvl="1" indent="-285750">
              <a:lnSpc>
                <a:spcPts val="2600"/>
              </a:lnSpc>
              <a:buFont typeface="Arial" panose="020B0604020202020204" pitchFamily="34" charset="0"/>
              <a:buChar char="•"/>
            </a:pPr>
            <a:r>
              <a:rPr lang="nl-BE" dirty="0"/>
              <a:t>Video van 1’35” opdelen in stukken zodat de inhoud behapbaar wordt voor de leerlingen.</a:t>
            </a:r>
          </a:p>
          <a:p>
            <a:pPr marL="742950" lvl="1" indent="-285750">
              <a:lnSpc>
                <a:spcPts val="2600"/>
              </a:lnSpc>
              <a:buFont typeface="Arial" panose="020B0604020202020204" pitchFamily="34" charset="0"/>
              <a:buChar char="•"/>
            </a:pPr>
            <a:r>
              <a:rPr lang="nl-BE" dirty="0"/>
              <a:t>Bij elk onderdeel korte klassikale bespreking.</a:t>
            </a:r>
          </a:p>
          <a:p>
            <a:pPr marL="742950" lvl="1" indent="-285750">
              <a:lnSpc>
                <a:spcPts val="2600"/>
              </a:lnSpc>
              <a:buFont typeface="Arial" panose="020B0604020202020204" pitchFamily="34" charset="0"/>
              <a:buChar char="•"/>
            </a:pPr>
            <a:r>
              <a:rPr lang="nl-BE" dirty="0"/>
              <a:t>Na volledige behandeling kunnen leerlingen video opnieuw bekijken.</a:t>
            </a:r>
          </a:p>
          <a:p>
            <a:pPr marL="742950" lvl="1" indent="-285750">
              <a:lnSpc>
                <a:spcPts val="2600"/>
              </a:lnSpc>
              <a:buFont typeface="Arial" panose="020B0604020202020204" pitchFamily="34" charset="0"/>
              <a:buChar char="•"/>
            </a:pPr>
            <a:r>
              <a:rPr lang="nl-BE" dirty="0"/>
              <a:t>Verwerking via vragen op werkblad. Eerst inhoud van de video structureren via bijvoorbeeld mindmap.</a:t>
            </a:r>
          </a:p>
          <a:p>
            <a:pPr lvl="1">
              <a:lnSpc>
                <a:spcPts val="2600"/>
              </a:lnSpc>
            </a:pPr>
            <a:endParaRPr lang="nl-BE" dirty="0"/>
          </a:p>
          <a:p>
            <a:pPr lvl="1">
              <a:lnSpc>
                <a:spcPts val="2600"/>
              </a:lnSpc>
            </a:pPr>
            <a:r>
              <a:rPr lang="nl-BE" dirty="0"/>
              <a:t>Tip: Als asynchrone oefening kan de video onderbroken worden door vragen in te voegen (bijvoorbeeld via digitaal tool </a:t>
            </a:r>
            <a:r>
              <a:rPr lang="nl-BE" i="1" dirty="0">
                <a:solidFill>
                  <a:srgbClr val="00B050"/>
                </a:solidFill>
              </a:rPr>
              <a:t>Edpuzzle</a:t>
            </a:r>
            <a:r>
              <a:rPr lang="nl-BE" dirty="0"/>
              <a:t> of </a:t>
            </a:r>
            <a:r>
              <a:rPr lang="nl-BE" i="1" dirty="0">
                <a:solidFill>
                  <a:srgbClr val="00B050"/>
                </a:solidFill>
              </a:rPr>
              <a:t>Office 365 Streams</a:t>
            </a:r>
            <a:r>
              <a:rPr lang="nl-BE" dirty="0"/>
              <a:t>).</a:t>
            </a:r>
          </a:p>
          <a:p>
            <a:endParaRPr lang="nl-BE" dirty="0"/>
          </a:p>
        </p:txBody>
      </p:sp>
    </p:spTree>
    <p:extLst>
      <p:ext uri="{BB962C8B-B14F-4D97-AF65-F5344CB8AC3E}">
        <p14:creationId xmlns:p14="http://schemas.microsoft.com/office/powerpoint/2010/main" val="194926482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CED61B-7C28-609A-9FA0-1718D6028E71}"/>
            </a:ext>
          </a:extLst>
        </p:cNvPr>
        <p:cNvGrpSpPr/>
        <p:nvPr/>
      </p:nvGrpSpPr>
      <p:grpSpPr>
        <a:xfrm>
          <a:off x="0" y="0"/>
          <a:ext cx="0" cy="0"/>
          <a:chOff x="0" y="0"/>
          <a:chExt cx="0" cy="0"/>
        </a:xfrm>
      </p:grpSpPr>
      <p:sp>
        <p:nvSpPr>
          <p:cNvPr id="5" name="Tijdelijke aanduiding voor inhoud 4">
            <a:extLst>
              <a:ext uri="{FF2B5EF4-FFF2-40B4-BE49-F238E27FC236}">
                <a16:creationId xmlns:a16="http://schemas.microsoft.com/office/drawing/2014/main" id="{2275CE5A-19B3-255E-3430-59F486735991}"/>
              </a:ext>
            </a:extLst>
          </p:cNvPr>
          <p:cNvSpPr>
            <a:spLocks noGrp="1"/>
          </p:cNvSpPr>
          <p:nvPr>
            <p:ph idx="1"/>
          </p:nvPr>
        </p:nvSpPr>
        <p:spPr>
          <a:xfrm>
            <a:off x="838200" y="2764971"/>
            <a:ext cx="10515600" cy="3411992"/>
          </a:xfrm>
        </p:spPr>
        <p:txBody>
          <a:bodyPr/>
          <a:lstStyle/>
          <a:p>
            <a:pPr>
              <a:lnSpc>
                <a:spcPct val="150000"/>
              </a:lnSpc>
            </a:pPr>
            <a:r>
              <a:rPr lang="nl-BE" dirty="0">
                <a:solidFill>
                  <a:srgbClr val="0070C0"/>
                </a:solidFill>
              </a:rPr>
              <a:t>Theoretisch kader</a:t>
            </a:r>
          </a:p>
          <a:p>
            <a:pPr lvl="1">
              <a:lnSpc>
                <a:spcPct val="150000"/>
              </a:lnSpc>
            </a:pPr>
            <a:r>
              <a:rPr lang="nl-BE" dirty="0"/>
              <a:t>Actua is ideaal om concepten regelmatig te laten terugkomen.</a:t>
            </a:r>
          </a:p>
          <a:p>
            <a:pPr lvl="1">
              <a:lnSpc>
                <a:spcPct val="150000"/>
              </a:lnSpc>
            </a:pPr>
            <a:r>
              <a:rPr lang="nl-BE" dirty="0"/>
              <a:t>Portfolio (artikels zelf laten zoeken)</a:t>
            </a:r>
          </a:p>
          <a:p>
            <a:pPr lvl="1">
              <a:lnSpc>
                <a:spcPct val="150000"/>
              </a:lnSpc>
            </a:pPr>
            <a:r>
              <a:rPr lang="nl-BE" dirty="0"/>
              <a:t>Wekelijkse actua</a:t>
            </a:r>
          </a:p>
          <a:p>
            <a:pPr lvl="1">
              <a:lnSpc>
                <a:spcPct val="150000"/>
              </a:lnSpc>
            </a:pPr>
            <a:endParaRPr lang="nl-BE" dirty="0"/>
          </a:p>
          <a:p>
            <a:endParaRPr lang="nl-BE" dirty="0"/>
          </a:p>
        </p:txBody>
      </p:sp>
      <p:pic>
        <p:nvPicPr>
          <p:cNvPr id="6" name="Afbeelding 5">
            <a:extLst>
              <a:ext uri="{FF2B5EF4-FFF2-40B4-BE49-F238E27FC236}">
                <a16:creationId xmlns:a16="http://schemas.microsoft.com/office/drawing/2014/main" id="{FC5AD3E0-7F2B-9464-7BAF-597D5C84854C}"/>
              </a:ext>
            </a:extLst>
          </p:cNvPr>
          <p:cNvPicPr>
            <a:picLocks noChangeAspect="1"/>
          </p:cNvPicPr>
          <p:nvPr/>
        </p:nvPicPr>
        <p:blipFill>
          <a:blip r:embed="rId2"/>
          <a:stretch>
            <a:fillRect/>
          </a:stretch>
        </p:blipFill>
        <p:spPr>
          <a:xfrm>
            <a:off x="2627565" y="0"/>
            <a:ext cx="9564435" cy="2200582"/>
          </a:xfrm>
          <a:prstGeom prst="rect">
            <a:avLst/>
          </a:prstGeom>
        </p:spPr>
      </p:pic>
    </p:spTree>
    <p:extLst>
      <p:ext uri="{BB962C8B-B14F-4D97-AF65-F5344CB8AC3E}">
        <p14:creationId xmlns:p14="http://schemas.microsoft.com/office/powerpoint/2010/main" val="171774389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C88A0B-B694-03F7-F49B-99E7BBF44147}"/>
            </a:ext>
          </a:extLst>
        </p:cNvPr>
        <p:cNvGrpSpPr/>
        <p:nvPr/>
      </p:nvGrpSpPr>
      <p:grpSpPr>
        <a:xfrm>
          <a:off x="0" y="0"/>
          <a:ext cx="0" cy="0"/>
          <a:chOff x="0" y="0"/>
          <a:chExt cx="0" cy="0"/>
        </a:xfrm>
      </p:grpSpPr>
      <p:sp>
        <p:nvSpPr>
          <p:cNvPr id="6" name="Tijdelijke aanduiding voor inhoud 5">
            <a:extLst>
              <a:ext uri="{FF2B5EF4-FFF2-40B4-BE49-F238E27FC236}">
                <a16:creationId xmlns:a16="http://schemas.microsoft.com/office/drawing/2014/main" id="{5F03FCAD-8025-9324-8B18-2672213EBCA0}"/>
              </a:ext>
            </a:extLst>
          </p:cNvPr>
          <p:cNvSpPr>
            <a:spLocks noGrp="1"/>
          </p:cNvSpPr>
          <p:nvPr>
            <p:ph idx="1"/>
          </p:nvPr>
        </p:nvSpPr>
        <p:spPr>
          <a:xfrm>
            <a:off x="3429000" y="391885"/>
            <a:ext cx="7805057" cy="6346372"/>
          </a:xfrm>
        </p:spPr>
        <p:txBody>
          <a:bodyPr>
            <a:normAutofit/>
          </a:bodyPr>
          <a:lstStyle/>
          <a:p>
            <a:r>
              <a:rPr lang="nl-BE" dirty="0">
                <a:solidFill>
                  <a:srgbClr val="0070C0"/>
                </a:solidFill>
              </a:rPr>
              <a:t>Voorbeeld 1</a:t>
            </a:r>
            <a:r>
              <a:rPr lang="nl-BE" dirty="0"/>
              <a:t>: Doorheen het jaar nieuwsitems laten terugkomen in een </a:t>
            </a:r>
            <a:r>
              <a:rPr lang="nl-BE" dirty="0">
                <a:solidFill>
                  <a:srgbClr val="00B050"/>
                </a:solidFill>
              </a:rPr>
              <a:t>portfolio</a:t>
            </a:r>
            <a:r>
              <a:rPr lang="nl-BE" dirty="0"/>
              <a:t>.</a:t>
            </a:r>
          </a:p>
          <a:p>
            <a:endParaRPr lang="nl-BE" dirty="0"/>
          </a:p>
          <a:p>
            <a:pPr marL="0" indent="0">
              <a:buNone/>
            </a:pPr>
            <a:endParaRPr lang="nl-BE" dirty="0"/>
          </a:p>
          <a:p>
            <a:pPr marL="0" indent="0">
              <a:buNone/>
            </a:pPr>
            <a:endParaRPr lang="nl-BE" dirty="0"/>
          </a:p>
          <a:p>
            <a:pPr marL="0" indent="0">
              <a:buNone/>
            </a:pPr>
            <a:endParaRPr lang="nl-BE" dirty="0"/>
          </a:p>
          <a:p>
            <a:pPr marL="0" indent="0">
              <a:buNone/>
            </a:pPr>
            <a:endParaRPr lang="nl-BE" dirty="0"/>
          </a:p>
          <a:p>
            <a:pPr marL="0" indent="0">
              <a:buNone/>
            </a:pPr>
            <a:endParaRPr lang="nl-BE" dirty="0"/>
          </a:p>
          <a:p>
            <a:pPr marL="0" indent="0">
              <a:buNone/>
            </a:pPr>
            <a:endParaRPr lang="nl-BE" dirty="0"/>
          </a:p>
          <a:p>
            <a:pPr marL="0" indent="0">
              <a:buNone/>
            </a:pPr>
            <a:endParaRPr lang="nl-BE" dirty="0"/>
          </a:p>
          <a:p>
            <a:pPr marL="0" indent="0">
              <a:buNone/>
            </a:pPr>
            <a:endParaRPr lang="nl-BE" dirty="0"/>
          </a:p>
        </p:txBody>
      </p:sp>
      <p:pic>
        <p:nvPicPr>
          <p:cNvPr id="4" name="Afbeelding 3">
            <a:extLst>
              <a:ext uri="{FF2B5EF4-FFF2-40B4-BE49-F238E27FC236}">
                <a16:creationId xmlns:a16="http://schemas.microsoft.com/office/drawing/2014/main" id="{568F8F96-161F-977D-705D-658F43B54A5F}"/>
              </a:ext>
            </a:extLst>
          </p:cNvPr>
          <p:cNvPicPr>
            <a:picLocks noChangeAspect="1"/>
          </p:cNvPicPr>
          <p:nvPr/>
        </p:nvPicPr>
        <p:blipFill>
          <a:blip r:embed="rId3"/>
          <a:stretch>
            <a:fillRect/>
          </a:stretch>
        </p:blipFill>
        <p:spPr>
          <a:xfrm>
            <a:off x="0" y="-1"/>
            <a:ext cx="3218726" cy="1491343"/>
          </a:xfrm>
          <a:prstGeom prst="rect">
            <a:avLst/>
          </a:prstGeom>
        </p:spPr>
      </p:pic>
      <p:sp>
        <p:nvSpPr>
          <p:cNvPr id="5" name="Tekstvak 4">
            <a:extLst>
              <a:ext uri="{FF2B5EF4-FFF2-40B4-BE49-F238E27FC236}">
                <a16:creationId xmlns:a16="http://schemas.microsoft.com/office/drawing/2014/main" id="{57D6135F-088B-EA47-C974-D001138ABB74}"/>
              </a:ext>
            </a:extLst>
          </p:cNvPr>
          <p:cNvSpPr txBox="1"/>
          <p:nvPr/>
        </p:nvSpPr>
        <p:spPr>
          <a:xfrm>
            <a:off x="478971" y="2220686"/>
            <a:ext cx="11146972" cy="4616648"/>
          </a:xfrm>
          <a:prstGeom prst="rect">
            <a:avLst/>
          </a:prstGeom>
          <a:noFill/>
        </p:spPr>
        <p:txBody>
          <a:bodyPr wrap="square" rtlCol="0">
            <a:spAutoFit/>
          </a:bodyPr>
          <a:lstStyle/>
          <a:p>
            <a:pPr lvl="1"/>
            <a:r>
              <a:rPr lang="nl-BE" sz="2400" dirty="0"/>
              <a:t>Mogelijkheden van een portfolio</a:t>
            </a:r>
          </a:p>
          <a:p>
            <a:pPr marL="742950" lvl="1" indent="-285750">
              <a:buFont typeface="Arial" panose="020B0604020202020204" pitchFamily="34" charset="0"/>
              <a:buChar char="•"/>
            </a:pPr>
            <a:r>
              <a:rPr lang="nl-BE" sz="2400" dirty="0"/>
              <a:t>Vrije keuze onderwerp</a:t>
            </a:r>
          </a:p>
          <a:p>
            <a:pPr marL="742950" lvl="1" indent="-285750">
              <a:buFont typeface="Arial" panose="020B0604020202020204" pitchFamily="34" charset="0"/>
              <a:buChar char="•"/>
            </a:pPr>
            <a:r>
              <a:rPr lang="nl-BE" sz="2400" dirty="0"/>
              <a:t>Vrije keuze medium (video, krant, tijdschrift, podcast …)</a:t>
            </a:r>
          </a:p>
          <a:p>
            <a:pPr marL="742950" lvl="1" indent="-285750">
              <a:buFont typeface="Arial" panose="020B0604020202020204" pitchFamily="34" charset="0"/>
              <a:buChar char="•"/>
            </a:pPr>
            <a:r>
              <a:rPr lang="nl-BE" sz="2400" dirty="0"/>
              <a:t>Zonder of met klassikale presentatie (wekelijks  “economisch nieuws van de week”), al dan niet in de vorm van een presentatie.</a:t>
            </a:r>
          </a:p>
          <a:p>
            <a:pPr marL="742950" lvl="1" indent="-285750">
              <a:buFont typeface="Arial" panose="020B0604020202020204" pitchFamily="34" charset="0"/>
              <a:buChar char="•"/>
            </a:pPr>
            <a:r>
              <a:rPr lang="nl-BE" sz="2400" dirty="0"/>
              <a:t>Met of zonder vaste instructie (samenvatting in de vorm van een mindmap, woordenlijst, 3 vragen stellen …)</a:t>
            </a:r>
          </a:p>
          <a:p>
            <a:pPr marL="742950" lvl="1" indent="-285750">
              <a:buFont typeface="Arial" panose="020B0604020202020204" pitchFamily="34" charset="0"/>
              <a:buChar char="•"/>
            </a:pPr>
            <a:r>
              <a:rPr lang="nl-BE" sz="2400" dirty="0"/>
              <a:t>Rubric koppelen voor evaluatie</a:t>
            </a:r>
          </a:p>
          <a:p>
            <a:pPr marL="742950" lvl="1" indent="-285750">
              <a:buFont typeface="Arial" panose="020B0604020202020204" pitchFamily="34" charset="0"/>
              <a:buChar char="•"/>
            </a:pPr>
            <a:r>
              <a:rPr lang="nl-BE" sz="2400" dirty="0"/>
              <a:t>Leerlingen bereiden vooraf 1 inhoudelijke inzichtelijke vraag voor de leerling die presenteert. Administratie via discussieforum</a:t>
            </a:r>
            <a:r>
              <a:rPr lang="nl-BE" dirty="0"/>
              <a:t>.</a:t>
            </a:r>
          </a:p>
          <a:p>
            <a:pPr lvl="1"/>
            <a:endParaRPr lang="nl-BE" dirty="0"/>
          </a:p>
          <a:p>
            <a:pPr lvl="1"/>
            <a:r>
              <a:rPr lang="nl-BE" dirty="0">
                <a:solidFill>
                  <a:srgbClr val="0070C0"/>
                </a:solidFill>
              </a:rPr>
              <a:t>Zie voorbeeld van portfolio en rubric in bijlage (‘Portfolio’ – ‘Portfolio rubric’)</a:t>
            </a:r>
          </a:p>
          <a:p>
            <a:endParaRPr lang="nl-BE" dirty="0"/>
          </a:p>
        </p:txBody>
      </p:sp>
    </p:spTree>
    <p:extLst>
      <p:ext uri="{BB962C8B-B14F-4D97-AF65-F5344CB8AC3E}">
        <p14:creationId xmlns:p14="http://schemas.microsoft.com/office/powerpoint/2010/main" val="100400148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1F62AD-E75B-5479-3B4A-A3B12F02E2D2}"/>
            </a:ext>
          </a:extLst>
        </p:cNvPr>
        <p:cNvGrpSpPr/>
        <p:nvPr/>
      </p:nvGrpSpPr>
      <p:grpSpPr>
        <a:xfrm>
          <a:off x="0" y="0"/>
          <a:ext cx="0" cy="0"/>
          <a:chOff x="0" y="0"/>
          <a:chExt cx="0" cy="0"/>
        </a:xfrm>
      </p:grpSpPr>
      <p:sp>
        <p:nvSpPr>
          <p:cNvPr id="6" name="Tijdelijke aanduiding voor inhoud 5">
            <a:extLst>
              <a:ext uri="{FF2B5EF4-FFF2-40B4-BE49-F238E27FC236}">
                <a16:creationId xmlns:a16="http://schemas.microsoft.com/office/drawing/2014/main" id="{78B0B92F-640C-576C-086D-FCFFD68B6B78}"/>
              </a:ext>
            </a:extLst>
          </p:cNvPr>
          <p:cNvSpPr>
            <a:spLocks noGrp="1"/>
          </p:cNvSpPr>
          <p:nvPr>
            <p:ph idx="1"/>
          </p:nvPr>
        </p:nvSpPr>
        <p:spPr>
          <a:xfrm>
            <a:off x="3559629" y="391885"/>
            <a:ext cx="7674428" cy="6346372"/>
          </a:xfrm>
        </p:spPr>
        <p:txBody>
          <a:bodyPr>
            <a:normAutofit/>
          </a:bodyPr>
          <a:lstStyle/>
          <a:p>
            <a:r>
              <a:rPr lang="nl-BE" dirty="0">
                <a:solidFill>
                  <a:srgbClr val="0070C0"/>
                </a:solidFill>
              </a:rPr>
              <a:t>Voorbeeld 2</a:t>
            </a:r>
            <a:r>
              <a:rPr lang="nl-BE" dirty="0"/>
              <a:t>: Maandelijkse update inflatie</a:t>
            </a:r>
          </a:p>
          <a:p>
            <a:pPr marL="0" indent="0">
              <a:buNone/>
            </a:pPr>
            <a:endParaRPr lang="nl-BE" dirty="0"/>
          </a:p>
          <a:p>
            <a:pPr marL="0" indent="0">
              <a:buNone/>
            </a:pPr>
            <a:endParaRPr lang="nl-BE" dirty="0"/>
          </a:p>
          <a:p>
            <a:endParaRPr lang="nl-BE" dirty="0"/>
          </a:p>
          <a:p>
            <a:pPr marL="0" indent="0">
              <a:buNone/>
            </a:pPr>
            <a:endParaRPr lang="nl-BE" dirty="0"/>
          </a:p>
          <a:p>
            <a:pPr marL="0" indent="0">
              <a:buNone/>
            </a:pPr>
            <a:endParaRPr lang="nl-BE" dirty="0"/>
          </a:p>
          <a:p>
            <a:pPr marL="0" indent="0">
              <a:buNone/>
            </a:pPr>
            <a:endParaRPr lang="nl-BE" dirty="0"/>
          </a:p>
          <a:p>
            <a:pPr marL="0" indent="0">
              <a:buNone/>
            </a:pPr>
            <a:endParaRPr lang="nl-BE" dirty="0"/>
          </a:p>
          <a:p>
            <a:pPr marL="0" indent="0">
              <a:buNone/>
            </a:pPr>
            <a:endParaRPr lang="nl-BE" dirty="0"/>
          </a:p>
          <a:p>
            <a:pPr marL="0" indent="0">
              <a:buNone/>
            </a:pPr>
            <a:endParaRPr lang="nl-BE" dirty="0"/>
          </a:p>
          <a:p>
            <a:pPr marL="0" indent="0">
              <a:buNone/>
            </a:pPr>
            <a:endParaRPr lang="nl-BE" dirty="0"/>
          </a:p>
          <a:p>
            <a:pPr marL="0" indent="0">
              <a:buNone/>
            </a:pPr>
            <a:endParaRPr lang="nl-BE" dirty="0"/>
          </a:p>
        </p:txBody>
      </p:sp>
      <p:pic>
        <p:nvPicPr>
          <p:cNvPr id="2" name="Afbeelding 1">
            <a:extLst>
              <a:ext uri="{FF2B5EF4-FFF2-40B4-BE49-F238E27FC236}">
                <a16:creationId xmlns:a16="http://schemas.microsoft.com/office/drawing/2014/main" id="{38AC885F-96B8-D548-1694-BCE414885F2A}"/>
              </a:ext>
            </a:extLst>
          </p:cNvPr>
          <p:cNvPicPr>
            <a:picLocks noChangeAspect="1"/>
          </p:cNvPicPr>
          <p:nvPr/>
        </p:nvPicPr>
        <p:blipFill>
          <a:blip r:embed="rId3"/>
          <a:stretch>
            <a:fillRect/>
          </a:stretch>
        </p:blipFill>
        <p:spPr>
          <a:xfrm>
            <a:off x="0" y="-1"/>
            <a:ext cx="3218726" cy="1491343"/>
          </a:xfrm>
          <a:prstGeom prst="rect">
            <a:avLst/>
          </a:prstGeom>
        </p:spPr>
      </p:pic>
      <p:sp>
        <p:nvSpPr>
          <p:cNvPr id="4" name="Tekstvak 3">
            <a:extLst>
              <a:ext uri="{FF2B5EF4-FFF2-40B4-BE49-F238E27FC236}">
                <a16:creationId xmlns:a16="http://schemas.microsoft.com/office/drawing/2014/main" id="{D0340F21-E07D-0757-FF6F-7D87AC2F6E1F}"/>
              </a:ext>
            </a:extLst>
          </p:cNvPr>
          <p:cNvSpPr txBox="1"/>
          <p:nvPr/>
        </p:nvSpPr>
        <p:spPr>
          <a:xfrm>
            <a:off x="751114" y="2383972"/>
            <a:ext cx="10755086" cy="3416320"/>
          </a:xfrm>
          <a:prstGeom prst="rect">
            <a:avLst/>
          </a:prstGeom>
          <a:noFill/>
        </p:spPr>
        <p:txBody>
          <a:bodyPr wrap="square" rtlCol="0">
            <a:spAutoFit/>
          </a:bodyPr>
          <a:lstStyle/>
          <a:p>
            <a:pPr marL="285750" indent="-285750">
              <a:buFont typeface="Arial" panose="020B0604020202020204" pitchFamily="34" charset="0"/>
              <a:buChar char="•"/>
            </a:pPr>
            <a:r>
              <a:rPr lang="nl-BE" sz="2400" dirty="0"/>
              <a:t>Theorie van inflatie geven.</a:t>
            </a:r>
          </a:p>
          <a:p>
            <a:pPr marL="285750" indent="-285750">
              <a:buFont typeface="Arial" panose="020B0604020202020204" pitchFamily="34" charset="0"/>
              <a:buChar char="•"/>
            </a:pPr>
            <a:r>
              <a:rPr lang="nl-BE" sz="2400" dirty="0"/>
              <a:t>Toetsing aan de hand van een artikel of statistiek over de huidige inflatiecijfers.</a:t>
            </a:r>
          </a:p>
          <a:p>
            <a:pPr marL="285750" indent="-285750">
              <a:buFont typeface="Arial" panose="020B0604020202020204" pitchFamily="34" charset="0"/>
              <a:buChar char="•"/>
            </a:pPr>
            <a:r>
              <a:rPr lang="nl-BE" sz="2400" dirty="0"/>
              <a:t>Maandelijks actuamoment in de les waar dan o.a. de nieuwe inflatiecijfers aan bod komen.</a:t>
            </a:r>
          </a:p>
          <a:p>
            <a:pPr marL="285750" indent="-285750">
              <a:buFont typeface="Arial" panose="020B0604020202020204" pitchFamily="34" charset="0"/>
              <a:buChar char="•"/>
            </a:pPr>
            <a:r>
              <a:rPr lang="nl-BE" sz="2400" dirty="0"/>
              <a:t>Grafiek of artikel op actuazuil of aan actuamuur bevestigen. </a:t>
            </a:r>
          </a:p>
          <a:p>
            <a:pPr marL="285750" indent="-285750">
              <a:buFont typeface="Arial" panose="020B0604020202020204" pitchFamily="34" charset="0"/>
              <a:buChar char="•"/>
            </a:pPr>
            <a:r>
              <a:rPr lang="nl-BE" sz="2400" dirty="0"/>
              <a:t>Leerlingen zijn verantwoordelijk voor actualisering van de info (maandelijks).</a:t>
            </a:r>
          </a:p>
          <a:p>
            <a:pPr marL="285750" indent="-285750">
              <a:buFont typeface="Arial" panose="020B0604020202020204" pitchFamily="34" charset="0"/>
              <a:buChar char="•"/>
            </a:pPr>
            <a:endParaRPr lang="nl-BE" sz="2400" dirty="0"/>
          </a:p>
          <a:p>
            <a:pPr marL="285750" indent="-285750">
              <a:buFont typeface="Arial" panose="020B0604020202020204" pitchFamily="34" charset="0"/>
              <a:buChar char="•"/>
            </a:pPr>
            <a:r>
              <a:rPr lang="nl-BE" sz="2400" dirty="0"/>
              <a:t>Kan ook voor invoer en uitvoer, arbeidsmarktgegevens, spaarquote, conjunctuur, economische groei … </a:t>
            </a:r>
          </a:p>
        </p:txBody>
      </p:sp>
    </p:spTree>
    <p:extLst>
      <p:ext uri="{BB962C8B-B14F-4D97-AF65-F5344CB8AC3E}">
        <p14:creationId xmlns:p14="http://schemas.microsoft.com/office/powerpoint/2010/main" val="323012294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75A6D7-476D-829C-27C4-F987EEA4D2C6}"/>
            </a:ext>
          </a:extLst>
        </p:cNvPr>
        <p:cNvGrpSpPr/>
        <p:nvPr/>
      </p:nvGrpSpPr>
      <p:grpSpPr>
        <a:xfrm>
          <a:off x="0" y="0"/>
          <a:ext cx="0" cy="0"/>
          <a:chOff x="0" y="0"/>
          <a:chExt cx="0" cy="0"/>
        </a:xfrm>
      </p:grpSpPr>
      <p:sp>
        <p:nvSpPr>
          <p:cNvPr id="6" name="Tijdelijke aanduiding voor inhoud 5">
            <a:extLst>
              <a:ext uri="{FF2B5EF4-FFF2-40B4-BE49-F238E27FC236}">
                <a16:creationId xmlns:a16="http://schemas.microsoft.com/office/drawing/2014/main" id="{093BB2A9-D382-F14F-D961-08EDF25BAAF4}"/>
              </a:ext>
            </a:extLst>
          </p:cNvPr>
          <p:cNvSpPr>
            <a:spLocks noGrp="1"/>
          </p:cNvSpPr>
          <p:nvPr>
            <p:ph idx="1"/>
          </p:nvPr>
        </p:nvSpPr>
        <p:spPr>
          <a:xfrm>
            <a:off x="838200" y="2862943"/>
            <a:ext cx="10515600" cy="3314020"/>
          </a:xfrm>
        </p:spPr>
        <p:txBody>
          <a:bodyPr/>
          <a:lstStyle/>
          <a:p>
            <a:r>
              <a:rPr lang="nl-BE" dirty="0">
                <a:solidFill>
                  <a:srgbClr val="0070C0"/>
                </a:solidFill>
              </a:rPr>
              <a:t>Theoretisch kader</a:t>
            </a:r>
          </a:p>
          <a:p>
            <a:pPr lvl="1"/>
            <a:r>
              <a:rPr lang="nl-BE" dirty="0"/>
              <a:t>Afwisseling in mediabronnen</a:t>
            </a:r>
          </a:p>
          <a:p>
            <a:pPr lvl="2"/>
            <a:r>
              <a:rPr lang="nl-BE" dirty="0"/>
              <a:t>Krantenartikel</a:t>
            </a:r>
          </a:p>
          <a:p>
            <a:pPr lvl="2"/>
            <a:r>
              <a:rPr lang="nl-BE" dirty="0"/>
              <a:t>Cartoon</a:t>
            </a:r>
          </a:p>
          <a:p>
            <a:pPr lvl="2"/>
            <a:r>
              <a:rPr lang="nl-BE" dirty="0"/>
              <a:t>Grafiek</a:t>
            </a:r>
          </a:p>
          <a:p>
            <a:pPr lvl="2"/>
            <a:r>
              <a:rPr lang="nl-BE" dirty="0"/>
              <a:t>Video</a:t>
            </a:r>
          </a:p>
          <a:p>
            <a:pPr lvl="1"/>
            <a:r>
              <a:rPr lang="nl-BE" dirty="0"/>
              <a:t>Afwisseling in verwerken van actua: commentaar laten geven in de vorm van een video, debat, samenvatting …</a:t>
            </a:r>
          </a:p>
        </p:txBody>
      </p:sp>
      <p:pic>
        <p:nvPicPr>
          <p:cNvPr id="5" name="Afbeelding 4">
            <a:extLst>
              <a:ext uri="{FF2B5EF4-FFF2-40B4-BE49-F238E27FC236}">
                <a16:creationId xmlns:a16="http://schemas.microsoft.com/office/drawing/2014/main" id="{4D67977B-D0C5-67E4-477F-243F92CDD05B}"/>
              </a:ext>
            </a:extLst>
          </p:cNvPr>
          <p:cNvPicPr>
            <a:picLocks noChangeAspect="1"/>
          </p:cNvPicPr>
          <p:nvPr/>
        </p:nvPicPr>
        <p:blipFill>
          <a:blip r:embed="rId2"/>
          <a:stretch>
            <a:fillRect/>
          </a:stretch>
        </p:blipFill>
        <p:spPr>
          <a:xfrm>
            <a:off x="2627565" y="0"/>
            <a:ext cx="9564435" cy="2181529"/>
          </a:xfrm>
          <a:prstGeom prst="rect">
            <a:avLst/>
          </a:prstGeom>
        </p:spPr>
      </p:pic>
    </p:spTree>
    <p:extLst>
      <p:ext uri="{BB962C8B-B14F-4D97-AF65-F5344CB8AC3E}">
        <p14:creationId xmlns:p14="http://schemas.microsoft.com/office/powerpoint/2010/main" val="331979439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893990-47B5-F2A4-254C-7ECC86EAE226}"/>
            </a:ext>
          </a:extLst>
        </p:cNvPr>
        <p:cNvGrpSpPr/>
        <p:nvPr/>
      </p:nvGrpSpPr>
      <p:grpSpPr>
        <a:xfrm>
          <a:off x="0" y="0"/>
          <a:ext cx="0" cy="0"/>
          <a:chOff x="0" y="0"/>
          <a:chExt cx="0" cy="0"/>
        </a:xfrm>
      </p:grpSpPr>
      <p:sp>
        <p:nvSpPr>
          <p:cNvPr id="6" name="Tijdelijke aanduiding voor inhoud 5">
            <a:extLst>
              <a:ext uri="{FF2B5EF4-FFF2-40B4-BE49-F238E27FC236}">
                <a16:creationId xmlns:a16="http://schemas.microsoft.com/office/drawing/2014/main" id="{9B888056-C94A-53FB-FD4D-88E15E608FB4}"/>
              </a:ext>
            </a:extLst>
          </p:cNvPr>
          <p:cNvSpPr>
            <a:spLocks noGrp="1"/>
          </p:cNvSpPr>
          <p:nvPr>
            <p:ph idx="1"/>
          </p:nvPr>
        </p:nvSpPr>
        <p:spPr>
          <a:xfrm>
            <a:off x="337457" y="2390094"/>
            <a:ext cx="8022772" cy="3782106"/>
          </a:xfrm>
        </p:spPr>
        <p:txBody>
          <a:bodyPr>
            <a:normAutofit fontScale="92500" lnSpcReduction="20000"/>
          </a:bodyPr>
          <a:lstStyle/>
          <a:p>
            <a:r>
              <a:rPr lang="nl-BE" dirty="0">
                <a:solidFill>
                  <a:srgbClr val="0070C0"/>
                </a:solidFill>
              </a:rPr>
              <a:t>Theoretisch kader (vervolg)</a:t>
            </a:r>
          </a:p>
          <a:p>
            <a:pPr lvl="1"/>
            <a:r>
              <a:rPr lang="nl-BE" dirty="0"/>
              <a:t>Afwisseling in mediabronnen: </a:t>
            </a:r>
            <a:r>
              <a:rPr lang="nl-BE" dirty="0">
                <a:solidFill>
                  <a:srgbClr val="00B050"/>
                </a:solidFill>
              </a:rPr>
              <a:t>Podcast</a:t>
            </a:r>
          </a:p>
          <a:p>
            <a:pPr lvl="2"/>
            <a:r>
              <a:rPr lang="nl-NL" b="1" dirty="0">
                <a:hlinkClick r:id="rId2"/>
              </a:rPr>
              <a:t>Kop of Munt </a:t>
            </a:r>
            <a:r>
              <a:rPr lang="nl-NL" b="1" dirty="0"/>
              <a:t>(De Standaard)</a:t>
            </a:r>
            <a:r>
              <a:rPr lang="nl-NL" dirty="0"/>
              <a:t>: Wekelijks diepgaand gesprek over het economische verhaal van de week.</a:t>
            </a:r>
          </a:p>
          <a:p>
            <a:pPr lvl="2"/>
            <a:r>
              <a:rPr lang="nl-NL" b="1" dirty="0">
                <a:hlinkClick r:id="rId3"/>
              </a:rPr>
              <a:t>De 7</a:t>
            </a:r>
            <a:r>
              <a:rPr lang="nl-NL" b="1" dirty="0"/>
              <a:t> (De Tijd)</a:t>
            </a:r>
            <a:r>
              <a:rPr lang="nl-NL" dirty="0"/>
              <a:t>: Dagelijkse update met het belangrijkste financiële nieuws in zeven punten.</a:t>
            </a:r>
          </a:p>
          <a:p>
            <a:pPr lvl="2"/>
            <a:r>
              <a:rPr lang="nl-NL" b="1" dirty="0">
                <a:hlinkClick r:id="rId4"/>
              </a:rPr>
              <a:t>Trends Beleggen &amp; Trends</a:t>
            </a:r>
            <a:r>
              <a:rPr lang="nl-NL" dirty="0"/>
              <a:t>: Trends biedt podcasts over beursupdates en algemene economische trends.</a:t>
            </a:r>
          </a:p>
          <a:p>
            <a:pPr lvl="2"/>
            <a:r>
              <a:rPr lang="nl-NL" dirty="0">
                <a:hlinkClick r:id="rId5"/>
              </a:rPr>
              <a:t>EcoCheck</a:t>
            </a:r>
            <a:r>
              <a:rPr lang="nl-NL" dirty="0"/>
              <a:t>: ING-podcast die economisch nieuws en monetair beleid analyseert.</a:t>
            </a:r>
          </a:p>
          <a:p>
            <a:pPr lvl="2"/>
            <a:r>
              <a:rPr lang="nl-NL" b="1" dirty="0">
                <a:hlinkClick r:id="rId6"/>
              </a:rPr>
              <a:t>Jong Beleggen, de podcast</a:t>
            </a:r>
            <a:r>
              <a:rPr lang="nl-NL" dirty="0"/>
              <a:t>: Een populaire podcast gericht op vermogensopbouw voor beginners.</a:t>
            </a:r>
          </a:p>
          <a:p>
            <a:pPr lvl="2"/>
            <a:r>
              <a:rPr lang="nl-NL" dirty="0">
                <a:hlinkClick r:id="rId7"/>
              </a:rPr>
              <a:t>Kwestie van Centen</a:t>
            </a:r>
            <a:r>
              <a:rPr lang="nl-NL" dirty="0"/>
              <a:t> &amp; </a:t>
            </a:r>
            <a:r>
              <a:rPr lang="nl-NL" b="1" dirty="0"/>
              <a:t>Leaders in Finance</a:t>
            </a:r>
            <a:r>
              <a:rPr lang="nl-NL" dirty="0"/>
              <a:t>: Bespreken financiële sector en geldzaken in Nederland</a:t>
            </a:r>
          </a:p>
          <a:p>
            <a:pPr marL="1371600" lvl="3" indent="0">
              <a:buNone/>
            </a:pPr>
            <a:endParaRPr lang="nl-BE" dirty="0"/>
          </a:p>
          <a:p>
            <a:pPr lvl="3"/>
            <a:endParaRPr lang="nl-BE" dirty="0"/>
          </a:p>
        </p:txBody>
      </p:sp>
      <p:pic>
        <p:nvPicPr>
          <p:cNvPr id="4" name="Afbeelding 3">
            <a:extLst>
              <a:ext uri="{FF2B5EF4-FFF2-40B4-BE49-F238E27FC236}">
                <a16:creationId xmlns:a16="http://schemas.microsoft.com/office/drawing/2014/main" id="{FF748EE4-4477-ED27-D550-E3A0BFCD7304}"/>
              </a:ext>
            </a:extLst>
          </p:cNvPr>
          <p:cNvPicPr>
            <a:picLocks noChangeAspect="1"/>
          </p:cNvPicPr>
          <p:nvPr/>
        </p:nvPicPr>
        <p:blipFill>
          <a:blip r:embed="rId8"/>
          <a:stretch>
            <a:fillRect/>
          </a:stretch>
        </p:blipFill>
        <p:spPr>
          <a:xfrm>
            <a:off x="0" y="9431"/>
            <a:ext cx="3627258" cy="1710512"/>
          </a:xfrm>
          <a:prstGeom prst="rect">
            <a:avLst/>
          </a:prstGeom>
        </p:spPr>
      </p:pic>
      <p:pic>
        <p:nvPicPr>
          <p:cNvPr id="7" name="Afbeelding 6">
            <a:extLst>
              <a:ext uri="{FF2B5EF4-FFF2-40B4-BE49-F238E27FC236}">
                <a16:creationId xmlns:a16="http://schemas.microsoft.com/office/drawing/2014/main" id="{C201D36A-B2F3-6C11-644D-ECAB0787910B}"/>
              </a:ext>
            </a:extLst>
          </p:cNvPr>
          <p:cNvPicPr>
            <a:picLocks noChangeAspect="1"/>
          </p:cNvPicPr>
          <p:nvPr/>
        </p:nvPicPr>
        <p:blipFill>
          <a:blip r:embed="rId9"/>
          <a:stretch>
            <a:fillRect/>
          </a:stretch>
        </p:blipFill>
        <p:spPr>
          <a:xfrm>
            <a:off x="7576456" y="685800"/>
            <a:ext cx="2821624" cy="1850571"/>
          </a:xfrm>
          <a:prstGeom prst="rect">
            <a:avLst/>
          </a:prstGeom>
        </p:spPr>
      </p:pic>
      <p:pic>
        <p:nvPicPr>
          <p:cNvPr id="3" name="Afbeelding 2">
            <a:hlinkClick r:id="rId10" action="ppaction://hlinksldjump"/>
            <a:extLst>
              <a:ext uri="{FF2B5EF4-FFF2-40B4-BE49-F238E27FC236}">
                <a16:creationId xmlns:a16="http://schemas.microsoft.com/office/drawing/2014/main" id="{A111BB55-4515-1E17-3C9F-A0C95FA23BC9}"/>
              </a:ext>
            </a:extLst>
          </p:cNvPr>
          <p:cNvPicPr>
            <a:picLocks noChangeAspect="1"/>
          </p:cNvPicPr>
          <p:nvPr/>
        </p:nvPicPr>
        <p:blipFill>
          <a:blip r:embed="rId11">
            <a:extLst>
              <a:ext uri="{28A0092B-C50C-407E-A947-70E740481C1C}">
                <a14:useLocalDpi xmlns:a14="http://schemas.microsoft.com/office/drawing/2010/main" val="0"/>
              </a:ext>
              <a:ext uri="{837473B0-CC2E-450A-ABE3-18F120FF3D39}">
                <a1611:picAttrSrcUrl xmlns:a1611="http://schemas.microsoft.com/office/drawing/2016/11/main" r:id="rId12"/>
              </a:ext>
            </a:extLst>
          </a:blip>
          <a:stretch>
            <a:fillRect/>
          </a:stretch>
        </p:blipFill>
        <p:spPr>
          <a:xfrm>
            <a:off x="9846742" y="5604782"/>
            <a:ext cx="1102675" cy="567418"/>
          </a:xfrm>
          <a:prstGeom prst="rect">
            <a:avLst/>
          </a:prstGeom>
        </p:spPr>
      </p:pic>
    </p:spTree>
    <p:extLst>
      <p:ext uri="{BB962C8B-B14F-4D97-AF65-F5344CB8AC3E}">
        <p14:creationId xmlns:p14="http://schemas.microsoft.com/office/powerpoint/2010/main" val="428772274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169697-48F7-3BB3-94F6-202BBD3FBE86}"/>
            </a:ext>
          </a:extLst>
        </p:cNvPr>
        <p:cNvGrpSpPr/>
        <p:nvPr/>
      </p:nvGrpSpPr>
      <p:grpSpPr>
        <a:xfrm>
          <a:off x="0" y="0"/>
          <a:ext cx="0" cy="0"/>
          <a:chOff x="0" y="0"/>
          <a:chExt cx="0" cy="0"/>
        </a:xfrm>
      </p:grpSpPr>
      <p:sp>
        <p:nvSpPr>
          <p:cNvPr id="6" name="Tijdelijke aanduiding voor inhoud 5">
            <a:extLst>
              <a:ext uri="{FF2B5EF4-FFF2-40B4-BE49-F238E27FC236}">
                <a16:creationId xmlns:a16="http://schemas.microsoft.com/office/drawing/2014/main" id="{EB060D4D-5C29-08D7-F642-7CB9F3876165}"/>
              </a:ext>
            </a:extLst>
          </p:cNvPr>
          <p:cNvSpPr>
            <a:spLocks noGrp="1"/>
          </p:cNvSpPr>
          <p:nvPr>
            <p:ph idx="1"/>
          </p:nvPr>
        </p:nvSpPr>
        <p:spPr>
          <a:xfrm>
            <a:off x="838200" y="2264229"/>
            <a:ext cx="10515600" cy="3912734"/>
          </a:xfrm>
        </p:spPr>
        <p:txBody>
          <a:bodyPr>
            <a:normAutofit lnSpcReduction="10000"/>
          </a:bodyPr>
          <a:lstStyle/>
          <a:p>
            <a:r>
              <a:rPr lang="nl-BE" dirty="0">
                <a:solidFill>
                  <a:srgbClr val="0070C0"/>
                </a:solidFill>
              </a:rPr>
              <a:t>Voorbeeld 1</a:t>
            </a:r>
          </a:p>
          <a:p>
            <a:pPr lvl="1"/>
            <a:r>
              <a:rPr lang="nl-BE" dirty="0"/>
              <a:t>Actua als differentiatie: </a:t>
            </a:r>
          </a:p>
          <a:p>
            <a:pPr lvl="2"/>
            <a:r>
              <a:rPr lang="nl-BE" dirty="0"/>
              <a:t>Bv. verschil in kranten (bv. HLN, De Standaard, De Tijd …) </a:t>
            </a:r>
          </a:p>
          <a:p>
            <a:pPr lvl="2"/>
            <a:r>
              <a:rPr lang="nl-BE" dirty="0"/>
              <a:t>Bv. verschil in onderwerp (bv. trend inzake digitalisering, trend inzake arbeidsmarkt …)</a:t>
            </a:r>
          </a:p>
          <a:p>
            <a:pPr lvl="1"/>
            <a:r>
              <a:rPr lang="nl-BE" dirty="0"/>
              <a:t>Actua in een portfolio waarbij de leerlingen op eigen tempo werkt, eigen keuzes maakt.</a:t>
            </a:r>
          </a:p>
          <a:p>
            <a:pPr lvl="1"/>
            <a:endParaRPr lang="nl-BE" dirty="0">
              <a:sym typeface="Wingdings" panose="05000000000000000000" pitchFamily="2" charset="2"/>
            </a:endParaRPr>
          </a:p>
          <a:p>
            <a:pPr lvl="1"/>
            <a:r>
              <a:rPr lang="nl-BE" dirty="0">
                <a:sym typeface="Wingdings" panose="05000000000000000000" pitchFamily="2" charset="2"/>
              </a:rPr>
              <a:t>Bonuspunten bij actua:</a:t>
            </a:r>
          </a:p>
          <a:p>
            <a:pPr lvl="2"/>
            <a:r>
              <a:rPr lang="nl-BE" dirty="0">
                <a:sym typeface="Wingdings" panose="05000000000000000000" pitchFamily="2" charset="2"/>
              </a:rPr>
              <a:t>De leerlingen krijgen een stelling mee naar huis en ze zoeken er actua bij (bonuspunt wanneer de leerlingen dit kunnen illustreren met een artikel</a:t>
            </a:r>
          </a:p>
          <a:p>
            <a:pPr lvl="2"/>
            <a:r>
              <a:rPr lang="nl-BE" dirty="0">
                <a:sym typeface="Wingdings" panose="05000000000000000000" pitchFamily="2" charset="2"/>
              </a:rPr>
              <a:t>Occasionele actuaquiz met 5 vraagjes: &gt;= 3/5 = bonuspunt</a:t>
            </a:r>
            <a:endParaRPr lang="nl-BE" dirty="0"/>
          </a:p>
          <a:p>
            <a:endParaRPr lang="nl-BE" dirty="0"/>
          </a:p>
          <a:p>
            <a:pPr lvl="3"/>
            <a:endParaRPr lang="nl-BE" dirty="0"/>
          </a:p>
        </p:txBody>
      </p:sp>
      <p:pic>
        <p:nvPicPr>
          <p:cNvPr id="2" name="Afbeelding 1">
            <a:extLst>
              <a:ext uri="{FF2B5EF4-FFF2-40B4-BE49-F238E27FC236}">
                <a16:creationId xmlns:a16="http://schemas.microsoft.com/office/drawing/2014/main" id="{D158CF96-11B5-4165-495F-86E20E16A38E}"/>
              </a:ext>
            </a:extLst>
          </p:cNvPr>
          <p:cNvPicPr>
            <a:picLocks noChangeAspect="1"/>
          </p:cNvPicPr>
          <p:nvPr/>
        </p:nvPicPr>
        <p:blipFill>
          <a:blip r:embed="rId3"/>
          <a:stretch>
            <a:fillRect/>
          </a:stretch>
        </p:blipFill>
        <p:spPr>
          <a:xfrm>
            <a:off x="0" y="9431"/>
            <a:ext cx="3627258" cy="1710512"/>
          </a:xfrm>
          <a:prstGeom prst="rect">
            <a:avLst/>
          </a:prstGeom>
        </p:spPr>
      </p:pic>
    </p:spTree>
    <p:extLst>
      <p:ext uri="{BB962C8B-B14F-4D97-AF65-F5344CB8AC3E}">
        <p14:creationId xmlns:p14="http://schemas.microsoft.com/office/powerpoint/2010/main" val="307163902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F2C9EE-3D27-A3C1-7010-822735FA6E94}"/>
            </a:ext>
          </a:extLst>
        </p:cNvPr>
        <p:cNvGrpSpPr/>
        <p:nvPr/>
      </p:nvGrpSpPr>
      <p:grpSpPr>
        <a:xfrm>
          <a:off x="0" y="0"/>
          <a:ext cx="0" cy="0"/>
          <a:chOff x="0" y="0"/>
          <a:chExt cx="0" cy="0"/>
        </a:xfrm>
      </p:grpSpPr>
      <p:sp>
        <p:nvSpPr>
          <p:cNvPr id="6" name="Tijdelijke aanduiding voor inhoud 5">
            <a:extLst>
              <a:ext uri="{FF2B5EF4-FFF2-40B4-BE49-F238E27FC236}">
                <a16:creationId xmlns:a16="http://schemas.microsoft.com/office/drawing/2014/main" id="{7F73300B-8AEE-F3E7-5AC3-4ABC7C38A14E}"/>
              </a:ext>
            </a:extLst>
          </p:cNvPr>
          <p:cNvSpPr>
            <a:spLocks noGrp="1"/>
          </p:cNvSpPr>
          <p:nvPr>
            <p:ph idx="1"/>
          </p:nvPr>
        </p:nvSpPr>
        <p:spPr>
          <a:xfrm>
            <a:off x="4136570" y="444893"/>
            <a:ext cx="7293429" cy="3912734"/>
          </a:xfrm>
        </p:spPr>
        <p:txBody>
          <a:bodyPr>
            <a:normAutofit/>
          </a:bodyPr>
          <a:lstStyle/>
          <a:p>
            <a:r>
              <a:rPr lang="nl-BE" dirty="0">
                <a:solidFill>
                  <a:srgbClr val="0070C0"/>
                </a:solidFill>
              </a:rPr>
              <a:t>Voorbeeld 2</a:t>
            </a:r>
          </a:p>
          <a:p>
            <a:pPr lvl="1"/>
            <a:r>
              <a:rPr lang="nl-BE" dirty="0"/>
              <a:t>Actua als differentiatie: artikel in het Engels</a:t>
            </a:r>
          </a:p>
          <a:p>
            <a:pPr lvl="1"/>
            <a:r>
              <a:rPr lang="nl-BE" dirty="0"/>
              <a:t>Doel: Engelstalige economische termen leren </a:t>
            </a:r>
          </a:p>
          <a:p>
            <a:pPr lvl="1"/>
            <a:r>
              <a:rPr lang="nl-BE" dirty="0"/>
              <a:t>Bijlage: opdrachten (vertalen moeilijke woorden, differentiatie, …) (‘Differentiatie’)</a:t>
            </a:r>
          </a:p>
          <a:p>
            <a:pPr lvl="1"/>
            <a:endParaRPr lang="nl-BE" dirty="0"/>
          </a:p>
          <a:p>
            <a:pPr lvl="1"/>
            <a:endParaRPr lang="nl-BE" dirty="0"/>
          </a:p>
          <a:p>
            <a:pPr lvl="1"/>
            <a:endParaRPr lang="nl-BE" dirty="0"/>
          </a:p>
          <a:p>
            <a:pPr lvl="1"/>
            <a:endParaRPr lang="nl-BE" dirty="0"/>
          </a:p>
          <a:p>
            <a:pPr lvl="1"/>
            <a:endParaRPr lang="nl-BE" dirty="0"/>
          </a:p>
          <a:p>
            <a:pPr lvl="3"/>
            <a:endParaRPr lang="nl-BE" dirty="0"/>
          </a:p>
        </p:txBody>
      </p:sp>
      <p:pic>
        <p:nvPicPr>
          <p:cNvPr id="2" name="Afbeelding 1">
            <a:extLst>
              <a:ext uri="{FF2B5EF4-FFF2-40B4-BE49-F238E27FC236}">
                <a16:creationId xmlns:a16="http://schemas.microsoft.com/office/drawing/2014/main" id="{84C1B843-0AB5-B5E5-833E-B225C606BB11}"/>
              </a:ext>
            </a:extLst>
          </p:cNvPr>
          <p:cNvPicPr>
            <a:picLocks noChangeAspect="1"/>
          </p:cNvPicPr>
          <p:nvPr/>
        </p:nvPicPr>
        <p:blipFill>
          <a:blip r:embed="rId3"/>
          <a:stretch>
            <a:fillRect/>
          </a:stretch>
        </p:blipFill>
        <p:spPr>
          <a:xfrm>
            <a:off x="0" y="9431"/>
            <a:ext cx="3627258" cy="1710512"/>
          </a:xfrm>
          <a:prstGeom prst="rect">
            <a:avLst/>
          </a:prstGeom>
        </p:spPr>
      </p:pic>
      <p:pic>
        <p:nvPicPr>
          <p:cNvPr id="7" name="Afbeelding 6">
            <a:hlinkClick r:id="rId4"/>
            <a:extLst>
              <a:ext uri="{FF2B5EF4-FFF2-40B4-BE49-F238E27FC236}">
                <a16:creationId xmlns:a16="http://schemas.microsoft.com/office/drawing/2014/main" id="{B6D0144B-F330-E59D-54BA-48FB6A921F3D}"/>
              </a:ext>
            </a:extLst>
          </p:cNvPr>
          <p:cNvPicPr>
            <a:picLocks noChangeAspect="1"/>
          </p:cNvPicPr>
          <p:nvPr/>
        </p:nvPicPr>
        <p:blipFill>
          <a:blip r:embed="rId5"/>
          <a:stretch>
            <a:fillRect/>
          </a:stretch>
        </p:blipFill>
        <p:spPr>
          <a:xfrm>
            <a:off x="2267698" y="2555232"/>
            <a:ext cx="6491832" cy="1529822"/>
          </a:xfrm>
          <a:prstGeom prst="rect">
            <a:avLst/>
          </a:prstGeom>
          <a:ln>
            <a:solidFill>
              <a:schemeClr val="accent1"/>
            </a:solidFill>
          </a:ln>
        </p:spPr>
      </p:pic>
      <p:pic>
        <p:nvPicPr>
          <p:cNvPr id="9" name="Afbeelding 8">
            <a:extLst>
              <a:ext uri="{FF2B5EF4-FFF2-40B4-BE49-F238E27FC236}">
                <a16:creationId xmlns:a16="http://schemas.microsoft.com/office/drawing/2014/main" id="{CDBD33B5-845E-E7D9-4A9D-7AEB164E7363}"/>
              </a:ext>
            </a:extLst>
          </p:cNvPr>
          <p:cNvPicPr>
            <a:picLocks noChangeAspect="1"/>
          </p:cNvPicPr>
          <p:nvPr/>
        </p:nvPicPr>
        <p:blipFill>
          <a:blip r:embed="rId6"/>
          <a:stretch>
            <a:fillRect/>
          </a:stretch>
        </p:blipFill>
        <p:spPr>
          <a:xfrm>
            <a:off x="4799384" y="4920343"/>
            <a:ext cx="6306765" cy="1529822"/>
          </a:xfrm>
          <a:prstGeom prst="rect">
            <a:avLst/>
          </a:prstGeom>
        </p:spPr>
      </p:pic>
      <p:sp>
        <p:nvSpPr>
          <p:cNvPr id="10" name="Tekstvak 9">
            <a:extLst>
              <a:ext uri="{FF2B5EF4-FFF2-40B4-BE49-F238E27FC236}">
                <a16:creationId xmlns:a16="http://schemas.microsoft.com/office/drawing/2014/main" id="{BB3563B8-83B5-4043-DADB-4AD0B0489CF7}"/>
              </a:ext>
            </a:extLst>
          </p:cNvPr>
          <p:cNvSpPr txBox="1"/>
          <p:nvPr/>
        </p:nvSpPr>
        <p:spPr>
          <a:xfrm>
            <a:off x="1409700" y="3698309"/>
            <a:ext cx="9372600" cy="1477328"/>
          </a:xfrm>
          <a:prstGeom prst="rect">
            <a:avLst/>
          </a:prstGeom>
          <a:noFill/>
        </p:spPr>
        <p:txBody>
          <a:bodyPr wrap="square" rtlCol="0">
            <a:spAutoFit/>
          </a:bodyPr>
          <a:lstStyle/>
          <a:p>
            <a:endParaRPr lang="nl-BE" sz="2400" dirty="0"/>
          </a:p>
          <a:p>
            <a:endParaRPr lang="nl-BE" sz="2400" dirty="0"/>
          </a:p>
          <a:p>
            <a:r>
              <a:rPr lang="nl-BE" sz="2400" dirty="0"/>
              <a:t>Tip: Je kan dit ook laten voorlezen (rmk Edge) (cf. differentiatie)</a:t>
            </a:r>
          </a:p>
          <a:p>
            <a:endParaRPr lang="nl-BE" dirty="0"/>
          </a:p>
        </p:txBody>
      </p:sp>
      <p:cxnSp>
        <p:nvCxnSpPr>
          <p:cNvPr id="12" name="Rechte verbindingslijn met pijl 11">
            <a:extLst>
              <a:ext uri="{FF2B5EF4-FFF2-40B4-BE49-F238E27FC236}">
                <a16:creationId xmlns:a16="http://schemas.microsoft.com/office/drawing/2014/main" id="{370C6271-4F9C-1A13-2151-581AAB063122}"/>
              </a:ext>
            </a:extLst>
          </p:cNvPr>
          <p:cNvCxnSpPr/>
          <p:nvPr/>
        </p:nvCxnSpPr>
        <p:spPr>
          <a:xfrm flipH="1">
            <a:off x="8588829" y="4436973"/>
            <a:ext cx="1817914" cy="1082084"/>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
        <p:nvSpPr>
          <p:cNvPr id="13" name="Rechthoek 12">
            <a:extLst>
              <a:ext uri="{FF2B5EF4-FFF2-40B4-BE49-F238E27FC236}">
                <a16:creationId xmlns:a16="http://schemas.microsoft.com/office/drawing/2014/main" id="{2062B8A1-D625-AF5F-40AF-7277A6A248C7}"/>
              </a:ext>
            </a:extLst>
          </p:cNvPr>
          <p:cNvSpPr/>
          <p:nvPr/>
        </p:nvSpPr>
        <p:spPr>
          <a:xfrm>
            <a:off x="8044543" y="5508171"/>
            <a:ext cx="3061606" cy="230182"/>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nl-BE" dirty="0"/>
          </a:p>
        </p:txBody>
      </p:sp>
    </p:spTree>
    <p:extLst>
      <p:ext uri="{BB962C8B-B14F-4D97-AF65-F5344CB8AC3E}">
        <p14:creationId xmlns:p14="http://schemas.microsoft.com/office/powerpoint/2010/main" val="132089375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B0A17F-DCE7-7F1A-6659-41936EA1ED38}"/>
            </a:ext>
          </a:extLst>
        </p:cNvPr>
        <p:cNvGrpSpPr/>
        <p:nvPr/>
      </p:nvGrpSpPr>
      <p:grpSpPr>
        <a:xfrm>
          <a:off x="0" y="0"/>
          <a:ext cx="0" cy="0"/>
          <a:chOff x="0" y="0"/>
          <a:chExt cx="0" cy="0"/>
        </a:xfrm>
      </p:grpSpPr>
      <p:sp>
        <p:nvSpPr>
          <p:cNvPr id="5" name="Tijdelijke aanduiding voor inhoud 4">
            <a:extLst>
              <a:ext uri="{FF2B5EF4-FFF2-40B4-BE49-F238E27FC236}">
                <a16:creationId xmlns:a16="http://schemas.microsoft.com/office/drawing/2014/main" id="{C7C68C33-D45B-944D-BC36-2703C4253DE5}"/>
              </a:ext>
            </a:extLst>
          </p:cNvPr>
          <p:cNvSpPr>
            <a:spLocks noGrp="1"/>
          </p:cNvSpPr>
          <p:nvPr>
            <p:ph idx="1"/>
          </p:nvPr>
        </p:nvSpPr>
        <p:spPr>
          <a:xfrm>
            <a:off x="838200" y="2819399"/>
            <a:ext cx="10515600" cy="3357563"/>
          </a:xfrm>
        </p:spPr>
        <p:txBody>
          <a:bodyPr/>
          <a:lstStyle/>
          <a:p>
            <a:pPr>
              <a:lnSpc>
                <a:spcPct val="150000"/>
              </a:lnSpc>
            </a:pPr>
            <a:r>
              <a:rPr lang="nl-BE" dirty="0">
                <a:solidFill>
                  <a:srgbClr val="0070C0"/>
                </a:solidFill>
              </a:rPr>
              <a:t>Theoretisch kader</a:t>
            </a:r>
          </a:p>
          <a:p>
            <a:pPr lvl="1">
              <a:lnSpc>
                <a:spcPct val="150000"/>
              </a:lnSpc>
            </a:pPr>
            <a:r>
              <a:rPr lang="nl-BE" dirty="0"/>
              <a:t>Retrieval practice</a:t>
            </a:r>
          </a:p>
          <a:p>
            <a:pPr lvl="1">
              <a:lnSpc>
                <a:spcPct val="150000"/>
              </a:lnSpc>
            </a:pPr>
            <a:r>
              <a:rPr lang="nl-BE" dirty="0"/>
              <a:t> Quiz op einde van een hoofdstuk, thema</a:t>
            </a:r>
          </a:p>
          <a:p>
            <a:pPr lvl="1"/>
            <a:endParaRPr lang="nl-BE" dirty="0"/>
          </a:p>
        </p:txBody>
      </p:sp>
      <p:pic>
        <p:nvPicPr>
          <p:cNvPr id="6" name="Afbeelding 5">
            <a:extLst>
              <a:ext uri="{FF2B5EF4-FFF2-40B4-BE49-F238E27FC236}">
                <a16:creationId xmlns:a16="http://schemas.microsoft.com/office/drawing/2014/main" id="{1C1ECF25-C078-09BA-627B-1709E3FB1B4F}"/>
              </a:ext>
            </a:extLst>
          </p:cNvPr>
          <p:cNvPicPr>
            <a:picLocks noChangeAspect="1"/>
          </p:cNvPicPr>
          <p:nvPr/>
        </p:nvPicPr>
        <p:blipFill>
          <a:blip r:embed="rId2"/>
          <a:stretch>
            <a:fillRect/>
          </a:stretch>
        </p:blipFill>
        <p:spPr>
          <a:xfrm>
            <a:off x="2618039" y="0"/>
            <a:ext cx="9573961" cy="2152950"/>
          </a:xfrm>
          <a:prstGeom prst="rect">
            <a:avLst/>
          </a:prstGeom>
        </p:spPr>
      </p:pic>
    </p:spTree>
    <p:extLst>
      <p:ext uri="{BB962C8B-B14F-4D97-AF65-F5344CB8AC3E}">
        <p14:creationId xmlns:p14="http://schemas.microsoft.com/office/powerpoint/2010/main" val="37404893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BE1A8F-3541-9359-45E4-FE31FBD49DD3}"/>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42D77307-1B2C-6F51-6BBF-AECD7876F6A2}"/>
              </a:ext>
            </a:extLst>
          </p:cNvPr>
          <p:cNvSpPr>
            <a:spLocks noGrp="1"/>
          </p:cNvSpPr>
          <p:nvPr>
            <p:ph type="title"/>
          </p:nvPr>
        </p:nvSpPr>
        <p:spPr/>
        <p:txBody>
          <a:bodyPr/>
          <a:lstStyle/>
          <a:p>
            <a:r>
              <a:rPr lang="nl-BE" dirty="0"/>
              <a:t>Bronnen</a:t>
            </a:r>
          </a:p>
        </p:txBody>
      </p:sp>
      <p:sp>
        <p:nvSpPr>
          <p:cNvPr id="3" name="Tijdelijke aanduiding voor inhoud 2">
            <a:extLst>
              <a:ext uri="{FF2B5EF4-FFF2-40B4-BE49-F238E27FC236}">
                <a16:creationId xmlns:a16="http://schemas.microsoft.com/office/drawing/2014/main" id="{8669DAF5-25BB-A038-1476-EDAD9089125A}"/>
              </a:ext>
            </a:extLst>
          </p:cNvPr>
          <p:cNvSpPr>
            <a:spLocks noGrp="1"/>
          </p:cNvSpPr>
          <p:nvPr>
            <p:ph idx="1"/>
          </p:nvPr>
        </p:nvSpPr>
        <p:spPr>
          <a:xfrm>
            <a:off x="838200" y="1825625"/>
            <a:ext cx="10515600" cy="4667250"/>
          </a:xfrm>
        </p:spPr>
        <p:txBody>
          <a:bodyPr>
            <a:normAutofit/>
          </a:bodyPr>
          <a:lstStyle/>
          <a:p>
            <a:r>
              <a:rPr lang="nl-BE" dirty="0"/>
              <a:t> </a:t>
            </a:r>
            <a:r>
              <a:rPr lang="nl-BE" dirty="0">
                <a:hlinkClick r:id="rId3"/>
              </a:rPr>
              <a:t>Krantenarchief</a:t>
            </a:r>
            <a:endParaRPr lang="nl-BE" dirty="0"/>
          </a:p>
          <a:p>
            <a:endParaRPr lang="nl-BE" dirty="0"/>
          </a:p>
          <a:p>
            <a:endParaRPr lang="nl-BE" dirty="0"/>
          </a:p>
          <a:p>
            <a:endParaRPr lang="nl-BE" dirty="0"/>
          </a:p>
          <a:p>
            <a:endParaRPr lang="nl-BE" dirty="0"/>
          </a:p>
          <a:p>
            <a:endParaRPr lang="nl-BE" dirty="0"/>
          </a:p>
          <a:p>
            <a:r>
              <a:rPr lang="nl-BE" dirty="0">
                <a:hlinkClick r:id="rId4"/>
              </a:rPr>
              <a:t>Nieuws in de klas</a:t>
            </a:r>
            <a:endParaRPr lang="nl-BE" dirty="0"/>
          </a:p>
          <a:p>
            <a:r>
              <a:rPr lang="nl-BE" dirty="0"/>
              <a:t>Nieuwsbrieven (zie bijlage ‘nieuwsbrieven’)</a:t>
            </a:r>
          </a:p>
          <a:p>
            <a:r>
              <a:rPr lang="nl-BE" dirty="0"/>
              <a:t>…</a:t>
            </a:r>
          </a:p>
          <a:p>
            <a:endParaRPr lang="nl-BE" dirty="0"/>
          </a:p>
          <a:p>
            <a:endParaRPr lang="nl-BE" dirty="0">
              <a:solidFill>
                <a:srgbClr val="0070C0"/>
              </a:solidFill>
              <a:sym typeface="Wingdings" panose="05000000000000000000" pitchFamily="2" charset="2"/>
            </a:endParaRPr>
          </a:p>
        </p:txBody>
      </p:sp>
      <p:pic>
        <p:nvPicPr>
          <p:cNvPr id="6" name="Afbeelding 5">
            <a:extLst>
              <a:ext uri="{FF2B5EF4-FFF2-40B4-BE49-F238E27FC236}">
                <a16:creationId xmlns:a16="http://schemas.microsoft.com/office/drawing/2014/main" id="{91E4E55B-DDB7-1A58-3A4D-D89B1FB0AF43}"/>
              </a:ext>
            </a:extLst>
          </p:cNvPr>
          <p:cNvPicPr>
            <a:picLocks noChangeAspect="1"/>
          </p:cNvPicPr>
          <p:nvPr/>
        </p:nvPicPr>
        <p:blipFill>
          <a:blip r:embed="rId5"/>
          <a:stretch>
            <a:fillRect/>
          </a:stretch>
        </p:blipFill>
        <p:spPr>
          <a:xfrm>
            <a:off x="2819400" y="2337895"/>
            <a:ext cx="8313437" cy="2645184"/>
          </a:xfrm>
          <a:prstGeom prst="rect">
            <a:avLst/>
          </a:prstGeom>
        </p:spPr>
      </p:pic>
    </p:spTree>
    <p:extLst>
      <p:ext uri="{BB962C8B-B14F-4D97-AF65-F5344CB8AC3E}">
        <p14:creationId xmlns:p14="http://schemas.microsoft.com/office/powerpoint/2010/main" val="334553671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27F4E3E-1E31-B464-6A04-B5532C54EA75}"/>
            </a:ext>
          </a:extLst>
        </p:cNvPr>
        <p:cNvGrpSpPr/>
        <p:nvPr/>
      </p:nvGrpSpPr>
      <p:grpSpPr>
        <a:xfrm>
          <a:off x="0" y="0"/>
          <a:ext cx="0" cy="0"/>
          <a:chOff x="0" y="0"/>
          <a:chExt cx="0" cy="0"/>
        </a:xfrm>
      </p:grpSpPr>
      <p:sp>
        <p:nvSpPr>
          <p:cNvPr id="6" name="Tijdelijke aanduiding voor inhoud 5">
            <a:extLst>
              <a:ext uri="{FF2B5EF4-FFF2-40B4-BE49-F238E27FC236}">
                <a16:creationId xmlns:a16="http://schemas.microsoft.com/office/drawing/2014/main" id="{8CE6510D-191D-F434-373E-DB6A462E25E9}"/>
              </a:ext>
            </a:extLst>
          </p:cNvPr>
          <p:cNvSpPr>
            <a:spLocks noGrp="1"/>
          </p:cNvSpPr>
          <p:nvPr>
            <p:ph idx="1"/>
          </p:nvPr>
        </p:nvSpPr>
        <p:spPr>
          <a:xfrm>
            <a:off x="4256314" y="435428"/>
            <a:ext cx="7565571" cy="3401106"/>
          </a:xfrm>
        </p:spPr>
        <p:txBody>
          <a:bodyPr>
            <a:normAutofit/>
          </a:bodyPr>
          <a:lstStyle/>
          <a:p>
            <a:pPr>
              <a:lnSpc>
                <a:spcPct val="110000"/>
              </a:lnSpc>
            </a:pPr>
            <a:r>
              <a:rPr lang="nl-BE" dirty="0">
                <a:solidFill>
                  <a:srgbClr val="0070C0"/>
                </a:solidFill>
              </a:rPr>
              <a:t>Voorbeeld 1</a:t>
            </a:r>
            <a:r>
              <a:rPr lang="nl-BE" dirty="0"/>
              <a:t>:</a:t>
            </a:r>
            <a:r>
              <a:rPr lang="nl-BE" sz="3300" dirty="0"/>
              <a:t> </a:t>
            </a:r>
            <a:r>
              <a:rPr lang="nl-BE" sz="2400" dirty="0"/>
              <a:t>Een artikel over maatschappelijke (economische) trends (logistiek, maatschappelijke trends)</a:t>
            </a:r>
          </a:p>
          <a:p>
            <a:endParaRPr lang="nl-BE" dirty="0"/>
          </a:p>
          <a:p>
            <a:endParaRPr lang="nl-BE" dirty="0"/>
          </a:p>
          <a:p>
            <a:endParaRPr lang="nl-BE" dirty="0"/>
          </a:p>
          <a:p>
            <a:pPr lvl="1"/>
            <a:endParaRPr lang="nl-BE" dirty="0"/>
          </a:p>
        </p:txBody>
      </p:sp>
      <p:pic>
        <p:nvPicPr>
          <p:cNvPr id="7" name="Afbeelding 6">
            <a:hlinkClick r:id="rId3"/>
            <a:extLst>
              <a:ext uri="{FF2B5EF4-FFF2-40B4-BE49-F238E27FC236}">
                <a16:creationId xmlns:a16="http://schemas.microsoft.com/office/drawing/2014/main" id="{414941D8-B75D-F019-3504-8638EC25D4F8}"/>
              </a:ext>
            </a:extLst>
          </p:cNvPr>
          <p:cNvPicPr>
            <a:picLocks noChangeAspect="1"/>
          </p:cNvPicPr>
          <p:nvPr/>
        </p:nvPicPr>
        <p:blipFill>
          <a:blip r:embed="rId4"/>
          <a:stretch>
            <a:fillRect/>
          </a:stretch>
        </p:blipFill>
        <p:spPr>
          <a:xfrm>
            <a:off x="1650013" y="2147220"/>
            <a:ext cx="5659743" cy="1072669"/>
          </a:xfrm>
          <a:prstGeom prst="rect">
            <a:avLst/>
          </a:prstGeom>
        </p:spPr>
      </p:pic>
      <p:pic>
        <p:nvPicPr>
          <p:cNvPr id="9" name="Afbeelding 8">
            <a:hlinkClick r:id="rId5"/>
            <a:extLst>
              <a:ext uri="{FF2B5EF4-FFF2-40B4-BE49-F238E27FC236}">
                <a16:creationId xmlns:a16="http://schemas.microsoft.com/office/drawing/2014/main" id="{068FCC28-7AA6-C2C8-1F49-A5F0B99C4B39}"/>
              </a:ext>
            </a:extLst>
          </p:cNvPr>
          <p:cNvPicPr>
            <a:picLocks noChangeAspect="1"/>
          </p:cNvPicPr>
          <p:nvPr/>
        </p:nvPicPr>
        <p:blipFill>
          <a:blip r:embed="rId6"/>
          <a:stretch>
            <a:fillRect/>
          </a:stretch>
        </p:blipFill>
        <p:spPr>
          <a:xfrm>
            <a:off x="7598228" y="1960655"/>
            <a:ext cx="2487944" cy="1406873"/>
          </a:xfrm>
          <a:prstGeom prst="rect">
            <a:avLst/>
          </a:prstGeom>
        </p:spPr>
      </p:pic>
      <p:pic>
        <p:nvPicPr>
          <p:cNvPr id="3" name="Afbeelding 2">
            <a:extLst>
              <a:ext uri="{FF2B5EF4-FFF2-40B4-BE49-F238E27FC236}">
                <a16:creationId xmlns:a16="http://schemas.microsoft.com/office/drawing/2014/main" id="{B8D4AA3E-68FB-A71F-C27F-F71636F9B081}"/>
              </a:ext>
            </a:extLst>
          </p:cNvPr>
          <p:cNvPicPr>
            <a:picLocks noChangeAspect="1"/>
          </p:cNvPicPr>
          <p:nvPr/>
        </p:nvPicPr>
        <p:blipFill>
          <a:blip r:embed="rId7"/>
          <a:stretch>
            <a:fillRect/>
          </a:stretch>
        </p:blipFill>
        <p:spPr>
          <a:xfrm>
            <a:off x="0" y="0"/>
            <a:ext cx="3679371" cy="1656936"/>
          </a:xfrm>
          <a:prstGeom prst="rect">
            <a:avLst/>
          </a:prstGeom>
        </p:spPr>
      </p:pic>
      <p:sp>
        <p:nvSpPr>
          <p:cNvPr id="4" name="Tekstvak 3">
            <a:extLst>
              <a:ext uri="{FF2B5EF4-FFF2-40B4-BE49-F238E27FC236}">
                <a16:creationId xmlns:a16="http://schemas.microsoft.com/office/drawing/2014/main" id="{99FDD1E4-083E-7981-48C4-98401E36F96A}"/>
              </a:ext>
            </a:extLst>
          </p:cNvPr>
          <p:cNvSpPr txBox="1"/>
          <p:nvPr/>
        </p:nvSpPr>
        <p:spPr>
          <a:xfrm>
            <a:off x="805543" y="3710174"/>
            <a:ext cx="10276114" cy="3062377"/>
          </a:xfrm>
          <a:prstGeom prst="rect">
            <a:avLst/>
          </a:prstGeom>
          <a:noFill/>
        </p:spPr>
        <p:txBody>
          <a:bodyPr wrap="square" rtlCol="0">
            <a:spAutoFit/>
          </a:bodyPr>
          <a:lstStyle/>
          <a:p>
            <a:pPr marL="285750" indent="-285750">
              <a:lnSpc>
                <a:spcPts val="3000"/>
              </a:lnSpc>
              <a:buFont typeface="Arial" panose="020B0604020202020204" pitchFamily="34" charset="0"/>
              <a:buChar char="•"/>
            </a:pPr>
            <a:r>
              <a:rPr lang="nl-BE" sz="2000" dirty="0"/>
              <a:t>Laat leerlingen nadenken in groep (</a:t>
            </a:r>
            <a:r>
              <a:rPr lang="nl-BE" sz="2000" dirty="0">
                <a:solidFill>
                  <a:srgbClr val="00B050"/>
                </a:solidFill>
              </a:rPr>
              <a:t>placematmethode</a:t>
            </a:r>
            <a:r>
              <a:rPr lang="nl-BE" sz="2000" dirty="0"/>
              <a:t>) wat de gevolgen hiervan kunnen zijn binnen 2 jaar, 5 jaar, 10 jaar … op gebied van logistiek, arbeidsmarkt, vraag en aanbod, … (retrieval practice).</a:t>
            </a:r>
          </a:p>
          <a:p>
            <a:pPr marL="285750" indent="-285750">
              <a:lnSpc>
                <a:spcPts val="3000"/>
              </a:lnSpc>
              <a:buFont typeface="Arial" panose="020B0604020202020204" pitchFamily="34" charset="0"/>
              <a:buChar char="•"/>
            </a:pPr>
            <a:r>
              <a:rPr lang="nl-BE" sz="2000" dirty="0"/>
              <a:t>Hierover een presentatie, een </a:t>
            </a:r>
            <a:r>
              <a:rPr lang="nl-BE" sz="2000" dirty="0">
                <a:solidFill>
                  <a:srgbClr val="00B050"/>
                </a:solidFill>
              </a:rPr>
              <a:t>infographic</a:t>
            </a:r>
            <a:r>
              <a:rPr lang="nl-BE" sz="2000" dirty="0"/>
              <a:t> … maken.</a:t>
            </a:r>
          </a:p>
          <a:p>
            <a:pPr marL="285750" indent="-285750">
              <a:lnSpc>
                <a:spcPts val="3000"/>
              </a:lnSpc>
              <a:buFont typeface="Arial" panose="020B0604020202020204" pitchFamily="34" charset="0"/>
              <a:buChar char="•"/>
            </a:pPr>
            <a:r>
              <a:rPr lang="nl-BE" sz="2000" dirty="0"/>
              <a:t>Geef feedback bij groepswerk of na de presentatie i.v.m. bijvoorbeeld gevolgen op arbeidsmarkt, milieu …  Geef bijkomende </a:t>
            </a:r>
            <a:r>
              <a:rPr lang="nl-BE" sz="2000" dirty="0">
                <a:hlinkClick r:id="rId8"/>
              </a:rPr>
              <a:t>bronnen</a:t>
            </a:r>
            <a:r>
              <a:rPr lang="nl-BE" sz="2000" dirty="0"/>
              <a:t> (cf. scaffolding).</a:t>
            </a:r>
          </a:p>
          <a:p>
            <a:pPr marL="285750" indent="-285750">
              <a:lnSpc>
                <a:spcPts val="3000"/>
              </a:lnSpc>
              <a:buFont typeface="Arial" panose="020B0604020202020204" pitchFamily="34" charset="0"/>
              <a:buChar char="•"/>
            </a:pPr>
            <a:r>
              <a:rPr lang="nl-BE" sz="2000" dirty="0"/>
              <a:t>Laat hun presentatie herwerken en mondeling verklaren wat ze hebben aangepast.</a:t>
            </a:r>
          </a:p>
          <a:p>
            <a:endParaRPr lang="nl-BE" dirty="0"/>
          </a:p>
        </p:txBody>
      </p:sp>
      <p:pic>
        <p:nvPicPr>
          <p:cNvPr id="2" name="Afbeelding 1">
            <a:hlinkClick r:id="rId9" action="ppaction://hlinksldjump"/>
            <a:extLst>
              <a:ext uri="{FF2B5EF4-FFF2-40B4-BE49-F238E27FC236}">
                <a16:creationId xmlns:a16="http://schemas.microsoft.com/office/drawing/2014/main" id="{2F6126BB-2A51-76F9-CFDD-A92EB655EFE9}"/>
              </a:ext>
            </a:extLst>
          </p:cNvPr>
          <p:cNvPicPr>
            <a:picLocks noChangeAspect="1"/>
          </p:cNvPicPr>
          <p:nvPr/>
        </p:nvPicPr>
        <p:blipFill>
          <a:blip r:embed="rId10">
            <a:extLst>
              <a:ext uri="{28A0092B-C50C-407E-A947-70E740481C1C}">
                <a14:useLocalDpi xmlns:a14="http://schemas.microsoft.com/office/drawing/2010/main" val="0"/>
              </a:ext>
              <a:ext uri="{837473B0-CC2E-450A-ABE3-18F120FF3D39}">
                <a1611:picAttrSrcUrl xmlns:a1611="http://schemas.microsoft.com/office/drawing/2016/11/main" r:id="rId11"/>
              </a:ext>
            </a:extLst>
          </a:blip>
          <a:stretch>
            <a:fillRect/>
          </a:stretch>
        </p:blipFill>
        <p:spPr>
          <a:xfrm>
            <a:off x="10608742" y="5889772"/>
            <a:ext cx="1102675" cy="567418"/>
          </a:xfrm>
          <a:prstGeom prst="rect">
            <a:avLst/>
          </a:prstGeom>
        </p:spPr>
      </p:pic>
    </p:spTree>
    <p:extLst>
      <p:ext uri="{BB962C8B-B14F-4D97-AF65-F5344CB8AC3E}">
        <p14:creationId xmlns:p14="http://schemas.microsoft.com/office/powerpoint/2010/main" val="1147894782"/>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F2B2E0-CDBF-66F5-4141-10333C834F31}"/>
            </a:ext>
          </a:extLst>
        </p:cNvPr>
        <p:cNvGrpSpPr/>
        <p:nvPr/>
      </p:nvGrpSpPr>
      <p:grpSpPr>
        <a:xfrm>
          <a:off x="0" y="0"/>
          <a:ext cx="0" cy="0"/>
          <a:chOff x="0" y="0"/>
          <a:chExt cx="0" cy="0"/>
        </a:xfrm>
      </p:grpSpPr>
      <p:sp>
        <p:nvSpPr>
          <p:cNvPr id="5" name="Tijdelijke aanduiding voor inhoud 4">
            <a:extLst>
              <a:ext uri="{FF2B5EF4-FFF2-40B4-BE49-F238E27FC236}">
                <a16:creationId xmlns:a16="http://schemas.microsoft.com/office/drawing/2014/main" id="{42EB6866-7E08-EA11-1040-BB1A741455A9}"/>
              </a:ext>
            </a:extLst>
          </p:cNvPr>
          <p:cNvSpPr>
            <a:spLocks noGrp="1"/>
          </p:cNvSpPr>
          <p:nvPr>
            <p:ph idx="1"/>
          </p:nvPr>
        </p:nvSpPr>
        <p:spPr>
          <a:xfrm>
            <a:off x="729343" y="2449285"/>
            <a:ext cx="10515600" cy="3810001"/>
          </a:xfrm>
        </p:spPr>
        <p:txBody>
          <a:bodyPr>
            <a:normAutofit fontScale="25000" lnSpcReduction="20000"/>
          </a:bodyPr>
          <a:lstStyle/>
          <a:p>
            <a:pPr>
              <a:lnSpc>
                <a:spcPct val="150000"/>
              </a:lnSpc>
            </a:pPr>
            <a:r>
              <a:rPr lang="nl-BE" sz="9600" dirty="0">
                <a:solidFill>
                  <a:srgbClr val="0070C0"/>
                </a:solidFill>
              </a:rPr>
              <a:t>Andere voorbeelden</a:t>
            </a:r>
          </a:p>
          <a:p>
            <a:pPr lvl="1">
              <a:lnSpc>
                <a:spcPct val="150000"/>
              </a:lnSpc>
            </a:pPr>
            <a:r>
              <a:rPr lang="nl-BE" sz="7200" dirty="0"/>
              <a:t>Aanknoping of afronding van de les aan de hand van een quiz waarin meerdere elementen zitten uit vorige lessen.</a:t>
            </a:r>
          </a:p>
          <a:p>
            <a:pPr lvl="1">
              <a:lnSpc>
                <a:spcPct val="150000"/>
              </a:lnSpc>
            </a:pPr>
            <a:r>
              <a:rPr lang="nl-BE" sz="7200" dirty="0"/>
              <a:t>Stel op examen/toets vragen zoals: “Leg met een voorbeeld uit de actualiteit uit hoe vraag en aanbod de prijs beïnvloeden”</a:t>
            </a:r>
          </a:p>
          <a:p>
            <a:pPr lvl="2">
              <a:lnSpc>
                <a:spcPct val="150000"/>
              </a:lnSpc>
            </a:pPr>
            <a:r>
              <a:rPr lang="nl-BE" sz="7200" dirty="0"/>
              <a:t>Ook mogelijkheid om video bij toets te geven</a:t>
            </a:r>
          </a:p>
          <a:p>
            <a:pPr lvl="2">
              <a:lnSpc>
                <a:spcPct val="150000"/>
              </a:lnSpc>
            </a:pPr>
            <a:r>
              <a:rPr lang="nl-BE" sz="7200" dirty="0"/>
              <a:t>Mogelijkheden om leerlingen tip te geven (scoredifferentiatie – bv. max. 3/5)</a:t>
            </a:r>
          </a:p>
          <a:p>
            <a:pPr lvl="1">
              <a:lnSpc>
                <a:spcPct val="150000"/>
              </a:lnSpc>
            </a:pPr>
            <a:r>
              <a:rPr lang="nl-BE" sz="7200" dirty="0"/>
              <a:t>Portfolio laten samenstellen i.v.m. actua waarbij leerlingen aantonen waarop ze zich gebaseerd hebben bij de keuze van het artikel, video …</a:t>
            </a:r>
          </a:p>
          <a:p>
            <a:pPr marL="457200" lvl="1" indent="0">
              <a:lnSpc>
                <a:spcPct val="150000"/>
              </a:lnSpc>
              <a:buNone/>
            </a:pPr>
            <a:endParaRPr lang="nl-BE" sz="3300" dirty="0"/>
          </a:p>
          <a:p>
            <a:pPr lvl="2"/>
            <a:endParaRPr lang="nl-BE" dirty="0"/>
          </a:p>
          <a:p>
            <a:pPr marL="914400" lvl="2" indent="0">
              <a:buNone/>
            </a:pPr>
            <a:r>
              <a:rPr lang="nl-BE" dirty="0"/>
              <a:t> </a:t>
            </a:r>
          </a:p>
          <a:p>
            <a:pPr marL="457200" lvl="1" indent="0">
              <a:buNone/>
            </a:pPr>
            <a:r>
              <a:rPr lang="nl-BE" dirty="0"/>
              <a:t> </a:t>
            </a:r>
          </a:p>
        </p:txBody>
      </p:sp>
      <p:pic>
        <p:nvPicPr>
          <p:cNvPr id="4" name="Afbeelding 3">
            <a:extLst>
              <a:ext uri="{FF2B5EF4-FFF2-40B4-BE49-F238E27FC236}">
                <a16:creationId xmlns:a16="http://schemas.microsoft.com/office/drawing/2014/main" id="{59588BCB-3B73-99D5-9408-5A8B72B991B9}"/>
              </a:ext>
            </a:extLst>
          </p:cNvPr>
          <p:cNvPicPr>
            <a:picLocks noChangeAspect="1"/>
          </p:cNvPicPr>
          <p:nvPr/>
        </p:nvPicPr>
        <p:blipFill>
          <a:blip r:embed="rId2"/>
          <a:stretch>
            <a:fillRect/>
          </a:stretch>
        </p:blipFill>
        <p:spPr>
          <a:xfrm>
            <a:off x="0" y="0"/>
            <a:ext cx="3679371" cy="1656936"/>
          </a:xfrm>
          <a:prstGeom prst="rect">
            <a:avLst/>
          </a:prstGeom>
        </p:spPr>
      </p:pic>
    </p:spTree>
    <p:extLst>
      <p:ext uri="{BB962C8B-B14F-4D97-AF65-F5344CB8AC3E}">
        <p14:creationId xmlns:p14="http://schemas.microsoft.com/office/powerpoint/2010/main" val="3102555331"/>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FB700B-3219-C97D-9D6E-5016862CBD2D}"/>
            </a:ext>
          </a:extLst>
        </p:cNvPr>
        <p:cNvGrpSpPr/>
        <p:nvPr/>
      </p:nvGrpSpPr>
      <p:grpSpPr>
        <a:xfrm>
          <a:off x="0" y="0"/>
          <a:ext cx="0" cy="0"/>
          <a:chOff x="0" y="0"/>
          <a:chExt cx="0" cy="0"/>
        </a:xfrm>
      </p:grpSpPr>
      <p:sp>
        <p:nvSpPr>
          <p:cNvPr id="6" name="Tijdelijke aanduiding voor inhoud 5">
            <a:extLst>
              <a:ext uri="{FF2B5EF4-FFF2-40B4-BE49-F238E27FC236}">
                <a16:creationId xmlns:a16="http://schemas.microsoft.com/office/drawing/2014/main" id="{40339603-E334-01EF-2113-C36AF8C48DCC}"/>
              </a:ext>
            </a:extLst>
          </p:cNvPr>
          <p:cNvSpPr>
            <a:spLocks noGrp="1"/>
          </p:cNvSpPr>
          <p:nvPr>
            <p:ph idx="1"/>
          </p:nvPr>
        </p:nvSpPr>
        <p:spPr>
          <a:xfrm>
            <a:off x="838200" y="2775857"/>
            <a:ext cx="10515600" cy="3401106"/>
          </a:xfrm>
        </p:spPr>
        <p:txBody>
          <a:bodyPr/>
          <a:lstStyle/>
          <a:p>
            <a:pPr>
              <a:lnSpc>
                <a:spcPct val="150000"/>
              </a:lnSpc>
            </a:pPr>
            <a:r>
              <a:rPr lang="nl-BE" dirty="0">
                <a:solidFill>
                  <a:srgbClr val="0070C0"/>
                </a:solidFill>
              </a:rPr>
              <a:t>Theoretisch kader</a:t>
            </a:r>
          </a:p>
          <a:p>
            <a:pPr lvl="1">
              <a:lnSpc>
                <a:spcPct val="150000"/>
              </a:lnSpc>
            </a:pPr>
            <a:r>
              <a:rPr lang="nl-BE" dirty="0"/>
              <a:t>Actualiteit leent zich goed voor open vragen en analyse.</a:t>
            </a:r>
          </a:p>
          <a:p>
            <a:pPr lvl="1">
              <a:lnSpc>
                <a:spcPct val="150000"/>
              </a:lnSpc>
            </a:pPr>
            <a:r>
              <a:rPr lang="nl-BE" dirty="0"/>
              <a:t>Inhoudelijke feedback</a:t>
            </a:r>
          </a:p>
          <a:p>
            <a:pPr lvl="1">
              <a:lnSpc>
                <a:spcPct val="150000"/>
              </a:lnSpc>
            </a:pPr>
            <a:r>
              <a:rPr lang="nl-BE" dirty="0"/>
              <a:t>Gebruik rubric (zie voorbeeld)</a:t>
            </a:r>
          </a:p>
          <a:p>
            <a:pPr lvl="1"/>
            <a:endParaRPr lang="nl-BE" dirty="0"/>
          </a:p>
        </p:txBody>
      </p:sp>
      <p:pic>
        <p:nvPicPr>
          <p:cNvPr id="5" name="Afbeelding 4">
            <a:extLst>
              <a:ext uri="{FF2B5EF4-FFF2-40B4-BE49-F238E27FC236}">
                <a16:creationId xmlns:a16="http://schemas.microsoft.com/office/drawing/2014/main" id="{752B2D38-9025-7C7F-3442-1B8BA711D49F}"/>
              </a:ext>
            </a:extLst>
          </p:cNvPr>
          <p:cNvPicPr>
            <a:picLocks noChangeAspect="1"/>
          </p:cNvPicPr>
          <p:nvPr/>
        </p:nvPicPr>
        <p:blipFill>
          <a:blip r:embed="rId2"/>
          <a:stretch>
            <a:fillRect/>
          </a:stretch>
        </p:blipFill>
        <p:spPr>
          <a:xfrm>
            <a:off x="2656144" y="0"/>
            <a:ext cx="9535856" cy="2219635"/>
          </a:xfrm>
          <a:prstGeom prst="rect">
            <a:avLst/>
          </a:prstGeom>
        </p:spPr>
      </p:pic>
    </p:spTree>
    <p:extLst>
      <p:ext uri="{BB962C8B-B14F-4D97-AF65-F5344CB8AC3E}">
        <p14:creationId xmlns:p14="http://schemas.microsoft.com/office/powerpoint/2010/main" val="7996483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CB74AE-6B36-1686-0177-5743AF333D69}"/>
            </a:ext>
          </a:extLst>
        </p:cNvPr>
        <p:cNvGrpSpPr/>
        <p:nvPr/>
      </p:nvGrpSpPr>
      <p:grpSpPr>
        <a:xfrm>
          <a:off x="0" y="0"/>
          <a:ext cx="0" cy="0"/>
          <a:chOff x="0" y="0"/>
          <a:chExt cx="0" cy="0"/>
        </a:xfrm>
      </p:grpSpPr>
      <p:sp>
        <p:nvSpPr>
          <p:cNvPr id="6" name="Tijdelijke aanduiding voor inhoud 5">
            <a:extLst>
              <a:ext uri="{FF2B5EF4-FFF2-40B4-BE49-F238E27FC236}">
                <a16:creationId xmlns:a16="http://schemas.microsoft.com/office/drawing/2014/main" id="{7640B0A2-7E15-C583-8962-CFB2D0BDA56B}"/>
              </a:ext>
            </a:extLst>
          </p:cNvPr>
          <p:cNvSpPr>
            <a:spLocks noGrp="1"/>
          </p:cNvSpPr>
          <p:nvPr>
            <p:ph idx="1"/>
          </p:nvPr>
        </p:nvSpPr>
        <p:spPr>
          <a:xfrm>
            <a:off x="4256314" y="435428"/>
            <a:ext cx="7565571" cy="3401106"/>
          </a:xfrm>
        </p:spPr>
        <p:txBody>
          <a:bodyPr>
            <a:normAutofit/>
          </a:bodyPr>
          <a:lstStyle/>
          <a:p>
            <a:pPr>
              <a:lnSpc>
                <a:spcPct val="110000"/>
              </a:lnSpc>
            </a:pPr>
            <a:r>
              <a:rPr lang="nl-BE" dirty="0">
                <a:solidFill>
                  <a:srgbClr val="0070C0"/>
                </a:solidFill>
              </a:rPr>
              <a:t>Voorbeeld</a:t>
            </a:r>
            <a:r>
              <a:rPr lang="nl-BE" sz="3300" dirty="0">
                <a:solidFill>
                  <a:srgbClr val="0070C0"/>
                </a:solidFill>
              </a:rPr>
              <a:t> </a:t>
            </a:r>
            <a:r>
              <a:rPr lang="nl-BE" dirty="0">
                <a:solidFill>
                  <a:srgbClr val="0070C0"/>
                </a:solidFill>
              </a:rPr>
              <a:t>1</a:t>
            </a:r>
            <a:r>
              <a:rPr lang="nl-BE" sz="3300" dirty="0"/>
              <a:t>: </a:t>
            </a:r>
            <a:r>
              <a:rPr lang="nl-BE" sz="2400" dirty="0"/>
              <a:t>een artikel over maatschappelijke (economische) trends (logistiek, maatschappelijke trends)</a:t>
            </a:r>
          </a:p>
          <a:p>
            <a:endParaRPr lang="nl-BE" dirty="0"/>
          </a:p>
          <a:p>
            <a:endParaRPr lang="nl-BE" dirty="0"/>
          </a:p>
          <a:p>
            <a:endParaRPr lang="nl-BE" dirty="0"/>
          </a:p>
          <a:p>
            <a:pPr lvl="1"/>
            <a:endParaRPr lang="nl-BE" dirty="0"/>
          </a:p>
        </p:txBody>
      </p:sp>
      <p:pic>
        <p:nvPicPr>
          <p:cNvPr id="7" name="Afbeelding 6">
            <a:hlinkClick r:id="rId3"/>
            <a:extLst>
              <a:ext uri="{FF2B5EF4-FFF2-40B4-BE49-F238E27FC236}">
                <a16:creationId xmlns:a16="http://schemas.microsoft.com/office/drawing/2014/main" id="{1E67DA7A-02FA-69AE-3F7D-76934777F4EB}"/>
              </a:ext>
            </a:extLst>
          </p:cNvPr>
          <p:cNvPicPr>
            <a:picLocks noChangeAspect="1"/>
          </p:cNvPicPr>
          <p:nvPr/>
        </p:nvPicPr>
        <p:blipFill>
          <a:blip r:embed="rId4"/>
          <a:stretch>
            <a:fillRect/>
          </a:stretch>
        </p:blipFill>
        <p:spPr>
          <a:xfrm>
            <a:off x="1650013" y="2147220"/>
            <a:ext cx="5659743" cy="1072669"/>
          </a:xfrm>
          <a:prstGeom prst="rect">
            <a:avLst/>
          </a:prstGeom>
        </p:spPr>
      </p:pic>
      <p:pic>
        <p:nvPicPr>
          <p:cNvPr id="9" name="Afbeelding 8">
            <a:hlinkClick r:id="rId5"/>
            <a:extLst>
              <a:ext uri="{FF2B5EF4-FFF2-40B4-BE49-F238E27FC236}">
                <a16:creationId xmlns:a16="http://schemas.microsoft.com/office/drawing/2014/main" id="{17D8CB1D-9016-6C88-5B2F-2E38B52B8AAC}"/>
              </a:ext>
            </a:extLst>
          </p:cNvPr>
          <p:cNvPicPr>
            <a:picLocks noChangeAspect="1"/>
          </p:cNvPicPr>
          <p:nvPr/>
        </p:nvPicPr>
        <p:blipFill>
          <a:blip r:embed="rId6"/>
          <a:stretch>
            <a:fillRect/>
          </a:stretch>
        </p:blipFill>
        <p:spPr>
          <a:xfrm>
            <a:off x="7598228" y="1960655"/>
            <a:ext cx="2487944" cy="1406873"/>
          </a:xfrm>
          <a:prstGeom prst="rect">
            <a:avLst/>
          </a:prstGeom>
        </p:spPr>
      </p:pic>
      <p:sp>
        <p:nvSpPr>
          <p:cNvPr id="4" name="Tekstvak 3">
            <a:extLst>
              <a:ext uri="{FF2B5EF4-FFF2-40B4-BE49-F238E27FC236}">
                <a16:creationId xmlns:a16="http://schemas.microsoft.com/office/drawing/2014/main" id="{724B381E-2C0E-BC78-CFD6-A69A4B34B42B}"/>
              </a:ext>
            </a:extLst>
          </p:cNvPr>
          <p:cNvSpPr txBox="1"/>
          <p:nvPr/>
        </p:nvSpPr>
        <p:spPr>
          <a:xfrm>
            <a:off x="805543" y="3710174"/>
            <a:ext cx="10276114" cy="3062377"/>
          </a:xfrm>
          <a:prstGeom prst="rect">
            <a:avLst/>
          </a:prstGeom>
          <a:noFill/>
        </p:spPr>
        <p:txBody>
          <a:bodyPr wrap="square" rtlCol="0">
            <a:spAutoFit/>
          </a:bodyPr>
          <a:lstStyle/>
          <a:p>
            <a:pPr marL="285750" indent="-285750">
              <a:lnSpc>
                <a:spcPts val="3000"/>
              </a:lnSpc>
              <a:buFont typeface="Arial" panose="020B0604020202020204" pitchFamily="34" charset="0"/>
              <a:buChar char="•"/>
            </a:pPr>
            <a:r>
              <a:rPr lang="nl-BE" sz="2000" dirty="0"/>
              <a:t>Laat leerlingen nadenken in groep (placematmethode) wat de gevolgen hiervan kunnen zijn binnen 2 jaar, 5 jaar, 10 jaar … op gebied van logistiek, arbeidsmarkt, vraag en aanbod, … (retrieval practice).</a:t>
            </a:r>
          </a:p>
          <a:p>
            <a:pPr marL="285750" indent="-285750">
              <a:lnSpc>
                <a:spcPts val="3000"/>
              </a:lnSpc>
              <a:buFont typeface="Arial" panose="020B0604020202020204" pitchFamily="34" charset="0"/>
              <a:buChar char="•"/>
            </a:pPr>
            <a:r>
              <a:rPr lang="nl-BE" sz="2000" dirty="0"/>
              <a:t>Hierover een presentatie, een infographic … maken.</a:t>
            </a:r>
          </a:p>
          <a:p>
            <a:pPr marL="285750" indent="-285750">
              <a:lnSpc>
                <a:spcPts val="3000"/>
              </a:lnSpc>
              <a:buFont typeface="Arial" panose="020B0604020202020204" pitchFamily="34" charset="0"/>
              <a:buChar char="•"/>
            </a:pPr>
            <a:r>
              <a:rPr lang="nl-BE" sz="2000" dirty="0"/>
              <a:t>Geef feedback bij groepswerk of na de presentatie i.v.m. bijvoorbeeld gevolgen op arbeidsmarkt, milieu …  Geef bijkomende </a:t>
            </a:r>
            <a:r>
              <a:rPr lang="nl-BE" sz="2000" dirty="0">
                <a:hlinkClick r:id="rId7"/>
              </a:rPr>
              <a:t>bronnen</a:t>
            </a:r>
            <a:r>
              <a:rPr lang="nl-BE" sz="2000" dirty="0"/>
              <a:t> (cf. scaffolding).</a:t>
            </a:r>
          </a:p>
          <a:p>
            <a:pPr marL="285750" indent="-285750">
              <a:lnSpc>
                <a:spcPts val="3000"/>
              </a:lnSpc>
              <a:buFont typeface="Arial" panose="020B0604020202020204" pitchFamily="34" charset="0"/>
              <a:buChar char="•"/>
            </a:pPr>
            <a:r>
              <a:rPr lang="nl-BE" sz="2000" dirty="0"/>
              <a:t>Laat hun presentatie herwerken en mondeling verklaren wat ze hebben aangepast.</a:t>
            </a:r>
          </a:p>
          <a:p>
            <a:endParaRPr lang="nl-BE" dirty="0"/>
          </a:p>
        </p:txBody>
      </p:sp>
      <p:pic>
        <p:nvPicPr>
          <p:cNvPr id="5" name="Afbeelding 4">
            <a:extLst>
              <a:ext uri="{FF2B5EF4-FFF2-40B4-BE49-F238E27FC236}">
                <a16:creationId xmlns:a16="http://schemas.microsoft.com/office/drawing/2014/main" id="{EC751B25-3C0B-C96C-3940-DA43C916D995}"/>
              </a:ext>
            </a:extLst>
          </p:cNvPr>
          <p:cNvPicPr>
            <a:picLocks noChangeAspect="1"/>
          </p:cNvPicPr>
          <p:nvPr/>
        </p:nvPicPr>
        <p:blipFill>
          <a:blip r:embed="rId8"/>
          <a:stretch>
            <a:fillRect/>
          </a:stretch>
        </p:blipFill>
        <p:spPr>
          <a:xfrm>
            <a:off x="0" y="0"/>
            <a:ext cx="3642728" cy="1656935"/>
          </a:xfrm>
          <a:prstGeom prst="rect">
            <a:avLst/>
          </a:prstGeom>
        </p:spPr>
      </p:pic>
    </p:spTree>
    <p:extLst>
      <p:ext uri="{BB962C8B-B14F-4D97-AF65-F5344CB8AC3E}">
        <p14:creationId xmlns:p14="http://schemas.microsoft.com/office/powerpoint/2010/main" val="72514490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B4D2FB-9B14-1C88-B794-D632F154282E}"/>
            </a:ext>
          </a:extLst>
        </p:cNvPr>
        <p:cNvGrpSpPr/>
        <p:nvPr/>
      </p:nvGrpSpPr>
      <p:grpSpPr>
        <a:xfrm>
          <a:off x="0" y="0"/>
          <a:ext cx="0" cy="0"/>
          <a:chOff x="0" y="0"/>
          <a:chExt cx="0" cy="0"/>
        </a:xfrm>
      </p:grpSpPr>
      <p:sp>
        <p:nvSpPr>
          <p:cNvPr id="5" name="Tijdelijke aanduiding voor inhoud 4">
            <a:extLst>
              <a:ext uri="{FF2B5EF4-FFF2-40B4-BE49-F238E27FC236}">
                <a16:creationId xmlns:a16="http://schemas.microsoft.com/office/drawing/2014/main" id="{4E036CA1-C3DB-A56B-3DBE-6B047366314E}"/>
              </a:ext>
            </a:extLst>
          </p:cNvPr>
          <p:cNvSpPr>
            <a:spLocks noGrp="1"/>
          </p:cNvSpPr>
          <p:nvPr>
            <p:ph idx="1"/>
          </p:nvPr>
        </p:nvSpPr>
        <p:spPr>
          <a:xfrm>
            <a:off x="838200" y="2710543"/>
            <a:ext cx="10515600" cy="3466420"/>
          </a:xfrm>
        </p:spPr>
        <p:txBody>
          <a:bodyPr/>
          <a:lstStyle/>
          <a:p>
            <a:pPr>
              <a:lnSpc>
                <a:spcPct val="150000"/>
              </a:lnSpc>
            </a:pPr>
            <a:r>
              <a:rPr lang="nl-BE" dirty="0">
                <a:solidFill>
                  <a:srgbClr val="0070C0"/>
                </a:solidFill>
              </a:rPr>
              <a:t>Theoretisch kader:</a:t>
            </a:r>
          </a:p>
          <a:p>
            <a:pPr lvl="1">
              <a:lnSpc>
                <a:spcPct val="150000"/>
              </a:lnSpc>
            </a:pPr>
            <a:r>
              <a:rPr lang="nl-BE" dirty="0"/>
              <a:t>Economisch leren denken aan de hand van actua.</a:t>
            </a:r>
          </a:p>
          <a:p>
            <a:pPr lvl="1">
              <a:lnSpc>
                <a:spcPct val="150000"/>
              </a:lnSpc>
            </a:pPr>
            <a:r>
              <a:rPr lang="nl-BE" dirty="0"/>
              <a:t>Leren om economische te herkennen in realiteit.</a:t>
            </a:r>
          </a:p>
          <a:p>
            <a:pPr lvl="1">
              <a:lnSpc>
                <a:spcPct val="150000"/>
              </a:lnSpc>
            </a:pPr>
            <a:r>
              <a:rPr lang="nl-BE" dirty="0"/>
              <a:t>Integreer leefwereld van de leerlingen.</a:t>
            </a:r>
          </a:p>
        </p:txBody>
      </p:sp>
      <p:pic>
        <p:nvPicPr>
          <p:cNvPr id="6" name="Afbeelding 5">
            <a:extLst>
              <a:ext uri="{FF2B5EF4-FFF2-40B4-BE49-F238E27FC236}">
                <a16:creationId xmlns:a16="http://schemas.microsoft.com/office/drawing/2014/main" id="{21A1663E-7976-3AF5-6E9F-2BD7C7ABA0F6}"/>
              </a:ext>
            </a:extLst>
          </p:cNvPr>
          <p:cNvPicPr>
            <a:picLocks noChangeAspect="1"/>
          </p:cNvPicPr>
          <p:nvPr/>
        </p:nvPicPr>
        <p:blipFill>
          <a:blip r:embed="rId2"/>
          <a:stretch>
            <a:fillRect/>
          </a:stretch>
        </p:blipFill>
        <p:spPr>
          <a:xfrm>
            <a:off x="2637092" y="0"/>
            <a:ext cx="9554908" cy="2191056"/>
          </a:xfrm>
          <a:prstGeom prst="rect">
            <a:avLst/>
          </a:prstGeom>
        </p:spPr>
      </p:pic>
    </p:spTree>
    <p:extLst>
      <p:ext uri="{BB962C8B-B14F-4D97-AF65-F5344CB8AC3E}">
        <p14:creationId xmlns:p14="http://schemas.microsoft.com/office/powerpoint/2010/main" val="324454779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071376-EF30-575F-22A7-A416D83B4784}"/>
            </a:ext>
          </a:extLst>
        </p:cNvPr>
        <p:cNvGrpSpPr/>
        <p:nvPr/>
      </p:nvGrpSpPr>
      <p:grpSpPr>
        <a:xfrm>
          <a:off x="0" y="0"/>
          <a:ext cx="0" cy="0"/>
          <a:chOff x="0" y="0"/>
          <a:chExt cx="0" cy="0"/>
        </a:xfrm>
      </p:grpSpPr>
      <p:sp>
        <p:nvSpPr>
          <p:cNvPr id="5" name="Tijdelijke aanduiding voor inhoud 4">
            <a:extLst>
              <a:ext uri="{FF2B5EF4-FFF2-40B4-BE49-F238E27FC236}">
                <a16:creationId xmlns:a16="http://schemas.microsoft.com/office/drawing/2014/main" id="{A017CD4F-6FAB-DC7C-286E-54C77517B073}"/>
              </a:ext>
            </a:extLst>
          </p:cNvPr>
          <p:cNvSpPr>
            <a:spLocks noGrp="1"/>
          </p:cNvSpPr>
          <p:nvPr>
            <p:ph idx="1"/>
          </p:nvPr>
        </p:nvSpPr>
        <p:spPr>
          <a:xfrm>
            <a:off x="838200" y="1785257"/>
            <a:ext cx="10515600" cy="4267199"/>
          </a:xfrm>
        </p:spPr>
        <p:txBody>
          <a:bodyPr>
            <a:normAutofit fontScale="25000" lnSpcReduction="20000"/>
          </a:bodyPr>
          <a:lstStyle/>
          <a:p>
            <a:pPr>
              <a:lnSpc>
                <a:spcPts val="4000"/>
              </a:lnSpc>
            </a:pPr>
            <a:r>
              <a:rPr lang="nl-BE" sz="9600" dirty="0">
                <a:solidFill>
                  <a:srgbClr val="0070C0"/>
                </a:solidFill>
              </a:rPr>
              <a:t>Voorbeeld 1</a:t>
            </a:r>
            <a:r>
              <a:rPr lang="nl-BE" sz="9600" dirty="0"/>
              <a:t>: Leerlingen zoeken elke week één nieuwsartikel of video</a:t>
            </a:r>
          </a:p>
          <a:p>
            <a:pPr lvl="1">
              <a:lnSpc>
                <a:spcPts val="3300"/>
              </a:lnSpc>
            </a:pPr>
            <a:r>
              <a:rPr lang="nl-BE" sz="8000" dirty="0"/>
              <a:t>Leerlingen duiden aan welke economische concepten, die ze tot dan hebben behandeld, hierin verwerkt zijn.</a:t>
            </a:r>
          </a:p>
          <a:p>
            <a:pPr lvl="1">
              <a:lnSpc>
                <a:spcPts val="3300"/>
              </a:lnSpc>
            </a:pPr>
            <a:r>
              <a:rPr lang="nl-BE" sz="8000" dirty="0"/>
              <a:t>Geef leerlingen via mindmap of inhoudsopgave een visualisering van behandelde inhouden. </a:t>
            </a:r>
          </a:p>
          <a:p>
            <a:pPr lvl="1">
              <a:lnSpc>
                <a:spcPts val="3300"/>
              </a:lnSpc>
            </a:pPr>
            <a:r>
              <a:rPr lang="nl-BE" sz="8000" dirty="0"/>
              <a:t>Leerlingen geven verbanden aan met de verschillende items uit de behandelde leerstof. </a:t>
            </a:r>
          </a:p>
          <a:p>
            <a:pPr lvl="1">
              <a:lnSpc>
                <a:spcPts val="3300"/>
              </a:lnSpc>
            </a:pPr>
            <a:r>
              <a:rPr lang="nl-BE" sz="8000" dirty="0"/>
              <a:t>Eventueel presentatie in de klas. De andere leerlingen bereiden 1 inhoudelijke vraag voor (minpunt als dat niet gebeurt).</a:t>
            </a:r>
          </a:p>
          <a:p>
            <a:pPr marL="457200" lvl="1" indent="0">
              <a:lnSpc>
                <a:spcPts val="4000"/>
              </a:lnSpc>
              <a:buNone/>
            </a:pPr>
            <a:r>
              <a:rPr lang="nl-BE" sz="6400" dirty="0">
                <a:solidFill>
                  <a:srgbClr val="0070C0"/>
                </a:solidFill>
              </a:rPr>
              <a:t>Zie voorbeeld (‘Opdracht actualiteit’)</a:t>
            </a:r>
          </a:p>
          <a:p>
            <a:endParaRPr lang="nl-BE" dirty="0"/>
          </a:p>
        </p:txBody>
      </p:sp>
      <p:pic>
        <p:nvPicPr>
          <p:cNvPr id="4" name="Afbeelding 3">
            <a:extLst>
              <a:ext uri="{FF2B5EF4-FFF2-40B4-BE49-F238E27FC236}">
                <a16:creationId xmlns:a16="http://schemas.microsoft.com/office/drawing/2014/main" id="{E66D656E-5A7F-8A2A-D1DC-A4B141FF96A5}"/>
              </a:ext>
            </a:extLst>
          </p:cNvPr>
          <p:cNvPicPr>
            <a:picLocks noChangeAspect="1"/>
          </p:cNvPicPr>
          <p:nvPr/>
        </p:nvPicPr>
        <p:blipFill>
          <a:blip r:embed="rId2"/>
          <a:stretch>
            <a:fillRect/>
          </a:stretch>
        </p:blipFill>
        <p:spPr>
          <a:xfrm>
            <a:off x="0" y="0"/>
            <a:ext cx="3442891" cy="1665514"/>
          </a:xfrm>
          <a:prstGeom prst="rect">
            <a:avLst/>
          </a:prstGeom>
        </p:spPr>
      </p:pic>
      <p:pic>
        <p:nvPicPr>
          <p:cNvPr id="2" name="Afbeelding 1">
            <a:hlinkClick r:id="rId3"/>
            <a:extLst>
              <a:ext uri="{FF2B5EF4-FFF2-40B4-BE49-F238E27FC236}">
                <a16:creationId xmlns:a16="http://schemas.microsoft.com/office/drawing/2014/main" id="{6068D4D8-D37E-3A82-3D45-6246E5F01C9D}"/>
              </a:ext>
            </a:extLst>
          </p:cNvPr>
          <p:cNvPicPr>
            <a:picLocks noChangeAspect="1"/>
          </p:cNvPicPr>
          <p:nvPr/>
        </p:nvPicPr>
        <p:blipFill>
          <a:blip r:embed="rId4"/>
          <a:stretch>
            <a:fillRect/>
          </a:stretch>
        </p:blipFill>
        <p:spPr>
          <a:xfrm>
            <a:off x="3676937" y="420119"/>
            <a:ext cx="7973538" cy="952633"/>
          </a:xfrm>
          <a:prstGeom prst="rect">
            <a:avLst/>
          </a:prstGeom>
          <a:ln>
            <a:solidFill>
              <a:schemeClr val="accent1"/>
            </a:solidFill>
          </a:ln>
        </p:spPr>
      </p:pic>
      <p:pic>
        <p:nvPicPr>
          <p:cNvPr id="3" name="Afbeelding 2">
            <a:extLst>
              <a:ext uri="{FF2B5EF4-FFF2-40B4-BE49-F238E27FC236}">
                <a16:creationId xmlns:a16="http://schemas.microsoft.com/office/drawing/2014/main" id="{243482DE-4418-8695-4003-6E9CAE5CEDA8}"/>
              </a:ext>
            </a:extLst>
          </p:cNvPr>
          <p:cNvPicPr>
            <a:picLocks noChangeAspect="1"/>
          </p:cNvPicPr>
          <p:nvPr/>
        </p:nvPicPr>
        <p:blipFill>
          <a:blip r:embed="rId5"/>
          <a:stretch>
            <a:fillRect/>
          </a:stretch>
        </p:blipFill>
        <p:spPr>
          <a:xfrm>
            <a:off x="6233399" y="5122222"/>
            <a:ext cx="5627914" cy="1735778"/>
          </a:xfrm>
          <a:prstGeom prst="rect">
            <a:avLst/>
          </a:prstGeom>
        </p:spPr>
      </p:pic>
    </p:spTree>
    <p:extLst>
      <p:ext uri="{BB962C8B-B14F-4D97-AF65-F5344CB8AC3E}">
        <p14:creationId xmlns:p14="http://schemas.microsoft.com/office/powerpoint/2010/main" val="287416736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3A913E-ADD8-7A59-1668-3A963CA68316}"/>
            </a:ext>
          </a:extLst>
        </p:cNvPr>
        <p:cNvGrpSpPr/>
        <p:nvPr/>
      </p:nvGrpSpPr>
      <p:grpSpPr>
        <a:xfrm>
          <a:off x="0" y="0"/>
          <a:ext cx="0" cy="0"/>
          <a:chOff x="0" y="0"/>
          <a:chExt cx="0" cy="0"/>
        </a:xfrm>
      </p:grpSpPr>
      <p:sp>
        <p:nvSpPr>
          <p:cNvPr id="5" name="Tijdelijke aanduiding voor inhoud 4">
            <a:extLst>
              <a:ext uri="{FF2B5EF4-FFF2-40B4-BE49-F238E27FC236}">
                <a16:creationId xmlns:a16="http://schemas.microsoft.com/office/drawing/2014/main" id="{C68A5190-C1F9-D666-CAED-C067DB64D9EF}"/>
              </a:ext>
            </a:extLst>
          </p:cNvPr>
          <p:cNvSpPr>
            <a:spLocks noGrp="1"/>
          </p:cNvSpPr>
          <p:nvPr>
            <p:ph idx="1"/>
          </p:nvPr>
        </p:nvSpPr>
        <p:spPr>
          <a:xfrm>
            <a:off x="838200" y="1970315"/>
            <a:ext cx="10515600" cy="4267199"/>
          </a:xfrm>
        </p:spPr>
        <p:txBody>
          <a:bodyPr>
            <a:normAutofit fontScale="25000" lnSpcReduction="20000"/>
          </a:bodyPr>
          <a:lstStyle/>
          <a:p>
            <a:pPr>
              <a:lnSpc>
                <a:spcPct val="120000"/>
              </a:lnSpc>
            </a:pPr>
            <a:r>
              <a:rPr lang="nl-BE" sz="9600" dirty="0">
                <a:solidFill>
                  <a:srgbClr val="0070C0"/>
                </a:solidFill>
              </a:rPr>
              <a:t>Voorbeeld 2</a:t>
            </a:r>
            <a:r>
              <a:rPr lang="nl-BE" sz="9600" dirty="0"/>
              <a:t>: Leerlijn </a:t>
            </a:r>
            <a:r>
              <a:rPr lang="nl-BE" sz="9600" dirty="0">
                <a:sym typeface="Wingdings" panose="05000000000000000000" pitchFamily="2" charset="2"/>
              </a:rPr>
              <a:t> laat leerlingen in het begin werken aan de hand van een sjabloon om inzicht te krijgen in het artikel.</a:t>
            </a:r>
            <a:endParaRPr lang="nl-BE" sz="9600" dirty="0"/>
          </a:p>
          <a:p>
            <a:pPr lvl="1">
              <a:lnSpc>
                <a:spcPts val="3300"/>
              </a:lnSpc>
            </a:pPr>
            <a:r>
              <a:rPr lang="nl-BE" sz="8000" dirty="0"/>
              <a:t>Introduceer het onderwerp.</a:t>
            </a:r>
          </a:p>
          <a:p>
            <a:pPr lvl="1">
              <a:lnSpc>
                <a:spcPts val="3300"/>
              </a:lnSpc>
            </a:pPr>
            <a:r>
              <a:rPr lang="nl-BE" sz="8000" dirty="0"/>
              <a:t>Geef leerlingen een artikel samen met een sjabloon. Gebruik hierin de W-vragen.</a:t>
            </a:r>
          </a:p>
          <a:p>
            <a:pPr lvl="1">
              <a:lnSpc>
                <a:spcPts val="3300"/>
              </a:lnSpc>
            </a:pPr>
            <a:r>
              <a:rPr lang="nl-BE" sz="8000" dirty="0"/>
              <a:t>Leerlingen geven eerst het kader weer waarbinnen het artikel past.</a:t>
            </a:r>
          </a:p>
          <a:p>
            <a:pPr lvl="1">
              <a:lnSpc>
                <a:spcPts val="3300"/>
              </a:lnSpc>
            </a:pPr>
            <a:r>
              <a:rPr lang="nl-BE" sz="8000" dirty="0"/>
              <a:t>Nadien beperkter sjabloon geven tot ze </a:t>
            </a:r>
            <a:r>
              <a:rPr lang="nl-BE" sz="8000" dirty="0">
                <a:sym typeface="Wingdings" panose="05000000000000000000" pitchFamily="2" charset="2"/>
              </a:rPr>
              <a:t>volledig zelfstandig een artikel kunnen verwerken.</a:t>
            </a:r>
            <a:endParaRPr lang="nl-BE" sz="8000" dirty="0"/>
          </a:p>
          <a:p>
            <a:pPr lvl="1">
              <a:lnSpc>
                <a:spcPts val="4000"/>
              </a:lnSpc>
            </a:pPr>
            <a:r>
              <a:rPr lang="nl-BE" sz="5600" dirty="0">
                <a:solidFill>
                  <a:srgbClr val="0070C0"/>
                </a:solidFill>
                <a:hlinkClick r:id="rId2"/>
              </a:rPr>
              <a:t>Zie voorbeeld</a:t>
            </a:r>
            <a:r>
              <a:rPr lang="nl-BE" sz="5600" dirty="0">
                <a:solidFill>
                  <a:srgbClr val="0070C0"/>
                </a:solidFill>
              </a:rPr>
              <a:t> 1 </a:t>
            </a:r>
            <a:r>
              <a:rPr lang="nl-BE" sz="5600" dirty="0">
                <a:solidFill>
                  <a:srgbClr val="0070C0"/>
                </a:solidFill>
                <a:hlinkClick r:id="rId3"/>
              </a:rPr>
              <a:t>/ zie voorbeeld 2</a:t>
            </a:r>
            <a:endParaRPr lang="nl-BE" sz="5600" dirty="0">
              <a:solidFill>
                <a:srgbClr val="0070C0"/>
              </a:solidFill>
            </a:endParaRPr>
          </a:p>
          <a:p>
            <a:endParaRPr lang="nl-BE" dirty="0"/>
          </a:p>
        </p:txBody>
      </p:sp>
      <p:pic>
        <p:nvPicPr>
          <p:cNvPr id="4" name="Afbeelding 3">
            <a:extLst>
              <a:ext uri="{FF2B5EF4-FFF2-40B4-BE49-F238E27FC236}">
                <a16:creationId xmlns:a16="http://schemas.microsoft.com/office/drawing/2014/main" id="{A58339B7-6164-BD54-101E-F8888029559E}"/>
              </a:ext>
            </a:extLst>
          </p:cNvPr>
          <p:cNvPicPr>
            <a:picLocks noChangeAspect="1"/>
          </p:cNvPicPr>
          <p:nvPr/>
        </p:nvPicPr>
        <p:blipFill>
          <a:blip r:embed="rId4"/>
          <a:stretch>
            <a:fillRect/>
          </a:stretch>
        </p:blipFill>
        <p:spPr>
          <a:xfrm>
            <a:off x="0" y="0"/>
            <a:ext cx="3442891" cy="1665514"/>
          </a:xfrm>
          <a:prstGeom prst="rect">
            <a:avLst/>
          </a:prstGeom>
        </p:spPr>
      </p:pic>
    </p:spTree>
    <p:extLst>
      <p:ext uri="{BB962C8B-B14F-4D97-AF65-F5344CB8AC3E}">
        <p14:creationId xmlns:p14="http://schemas.microsoft.com/office/powerpoint/2010/main" val="141202505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D26A6A-540A-FA02-21BB-90D840D47E5D}"/>
            </a:ext>
          </a:extLst>
        </p:cNvPr>
        <p:cNvGrpSpPr/>
        <p:nvPr/>
      </p:nvGrpSpPr>
      <p:grpSpPr>
        <a:xfrm>
          <a:off x="0" y="0"/>
          <a:ext cx="0" cy="0"/>
          <a:chOff x="0" y="0"/>
          <a:chExt cx="0" cy="0"/>
        </a:xfrm>
      </p:grpSpPr>
      <p:sp>
        <p:nvSpPr>
          <p:cNvPr id="5" name="Tijdelijke aanduiding voor inhoud 4">
            <a:extLst>
              <a:ext uri="{FF2B5EF4-FFF2-40B4-BE49-F238E27FC236}">
                <a16:creationId xmlns:a16="http://schemas.microsoft.com/office/drawing/2014/main" id="{583EC50C-F1B0-95FD-3FAD-FC4114F94419}"/>
              </a:ext>
            </a:extLst>
          </p:cNvPr>
          <p:cNvSpPr>
            <a:spLocks noGrp="1"/>
          </p:cNvSpPr>
          <p:nvPr>
            <p:ph idx="1"/>
          </p:nvPr>
        </p:nvSpPr>
        <p:spPr>
          <a:xfrm>
            <a:off x="838200" y="1785257"/>
            <a:ext cx="10515600" cy="4267199"/>
          </a:xfrm>
        </p:spPr>
        <p:txBody>
          <a:bodyPr>
            <a:normAutofit/>
          </a:bodyPr>
          <a:lstStyle/>
          <a:p>
            <a:pPr>
              <a:lnSpc>
                <a:spcPts val="4000"/>
              </a:lnSpc>
            </a:pPr>
            <a:r>
              <a:rPr lang="nl-BE" sz="2400" dirty="0">
                <a:solidFill>
                  <a:srgbClr val="0070C0"/>
                </a:solidFill>
              </a:rPr>
              <a:t>Voorbeeld 3</a:t>
            </a:r>
            <a:r>
              <a:rPr lang="nl-BE" sz="2400" dirty="0"/>
              <a:t>: </a:t>
            </a:r>
            <a:r>
              <a:rPr lang="nl-BE" sz="2400" dirty="0" err="1"/>
              <a:t>Onderzoekscompetentie</a:t>
            </a:r>
            <a:r>
              <a:rPr lang="nl-BE" sz="2400" dirty="0"/>
              <a:t> economie aan de hand van actualiteit</a:t>
            </a:r>
            <a:endParaRPr lang="nl-BE" sz="2400" dirty="0">
              <a:sym typeface="Wingdings" panose="05000000000000000000" pitchFamily="2" charset="2"/>
            </a:endParaRPr>
          </a:p>
          <a:p>
            <a:pPr lvl="1">
              <a:lnSpc>
                <a:spcPts val="4000"/>
              </a:lnSpc>
            </a:pPr>
            <a:r>
              <a:rPr lang="nl-BE" sz="2000" dirty="0"/>
              <a:t>Geef duidelijke instructie (wat, wanneer, evaluatie …)!</a:t>
            </a:r>
          </a:p>
          <a:p>
            <a:pPr lvl="1">
              <a:lnSpc>
                <a:spcPts val="4000"/>
              </a:lnSpc>
            </a:pPr>
            <a:r>
              <a:rPr lang="nl-BE" sz="2000" dirty="0"/>
              <a:t>Geef een sjabloon.</a:t>
            </a:r>
          </a:p>
          <a:p>
            <a:pPr lvl="1">
              <a:lnSpc>
                <a:spcPts val="4000"/>
              </a:lnSpc>
            </a:pPr>
            <a:r>
              <a:rPr lang="nl-BE" sz="2000" dirty="0"/>
              <a:t>Mogelijke onderwerpen: actualiteitsmap</a:t>
            </a:r>
          </a:p>
          <a:p>
            <a:pPr>
              <a:lnSpc>
                <a:spcPts val="4000"/>
              </a:lnSpc>
            </a:pPr>
            <a:endParaRPr lang="nl-BE" sz="8000" dirty="0"/>
          </a:p>
          <a:p>
            <a:pPr marL="0" indent="0">
              <a:buNone/>
            </a:pPr>
            <a:r>
              <a:rPr lang="nl-BE" sz="2000" dirty="0">
                <a:hlinkClick r:id="rId3"/>
              </a:rPr>
              <a:t>Voorbeeld</a:t>
            </a:r>
            <a:r>
              <a:rPr lang="nl-BE" sz="2000" dirty="0"/>
              <a:t> a (Michaël Van den Brandt)</a:t>
            </a:r>
          </a:p>
          <a:p>
            <a:pPr marL="0" indent="0">
              <a:buNone/>
            </a:pPr>
            <a:r>
              <a:rPr lang="nl-BE" sz="2000" dirty="0">
                <a:hlinkClick r:id="rId4"/>
              </a:rPr>
              <a:t>Voorbeeld b</a:t>
            </a:r>
            <a:r>
              <a:rPr lang="nl-BE" sz="2000" dirty="0"/>
              <a:t> (Sandrine Cottyn)</a:t>
            </a:r>
          </a:p>
        </p:txBody>
      </p:sp>
      <p:pic>
        <p:nvPicPr>
          <p:cNvPr id="4" name="Afbeelding 3">
            <a:extLst>
              <a:ext uri="{FF2B5EF4-FFF2-40B4-BE49-F238E27FC236}">
                <a16:creationId xmlns:a16="http://schemas.microsoft.com/office/drawing/2014/main" id="{74746C3D-4975-8C35-A0A8-32C2F02E6DC0}"/>
              </a:ext>
            </a:extLst>
          </p:cNvPr>
          <p:cNvPicPr>
            <a:picLocks noChangeAspect="1"/>
          </p:cNvPicPr>
          <p:nvPr/>
        </p:nvPicPr>
        <p:blipFill>
          <a:blip r:embed="rId5"/>
          <a:stretch>
            <a:fillRect/>
          </a:stretch>
        </p:blipFill>
        <p:spPr>
          <a:xfrm>
            <a:off x="0" y="0"/>
            <a:ext cx="3442891" cy="1665514"/>
          </a:xfrm>
          <a:prstGeom prst="rect">
            <a:avLst/>
          </a:prstGeom>
        </p:spPr>
      </p:pic>
    </p:spTree>
    <p:extLst>
      <p:ext uri="{BB962C8B-B14F-4D97-AF65-F5344CB8AC3E}">
        <p14:creationId xmlns:p14="http://schemas.microsoft.com/office/powerpoint/2010/main" val="406879198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a:extLst>
              <a:ext uri="{FF2B5EF4-FFF2-40B4-BE49-F238E27FC236}">
                <a16:creationId xmlns:a16="http://schemas.microsoft.com/office/drawing/2014/main" id="{1F38D66A-681B-308A-1063-2C39EB346912}"/>
              </a:ext>
            </a:extLst>
          </p:cNvPr>
          <p:cNvSpPr>
            <a:spLocks noGrp="1"/>
          </p:cNvSpPr>
          <p:nvPr>
            <p:ph idx="1"/>
          </p:nvPr>
        </p:nvSpPr>
        <p:spPr>
          <a:xfrm>
            <a:off x="892628" y="1975832"/>
            <a:ext cx="4626429" cy="3817410"/>
          </a:xfrm>
        </p:spPr>
        <p:txBody>
          <a:bodyPr>
            <a:normAutofit fontScale="92500" lnSpcReduction="20000"/>
          </a:bodyPr>
          <a:lstStyle/>
          <a:p>
            <a:pPr marL="0" indent="0">
              <a:lnSpc>
                <a:spcPct val="160000"/>
              </a:lnSpc>
              <a:buNone/>
            </a:pPr>
            <a:r>
              <a:rPr lang="nl-BE" sz="3600" dirty="0"/>
              <a:t>Geen</a:t>
            </a:r>
            <a:r>
              <a:rPr lang="nl-BE" dirty="0"/>
              <a:t> </a:t>
            </a:r>
            <a:r>
              <a:rPr lang="nl-BE" sz="3600" dirty="0"/>
              <a:t>actua om de </a:t>
            </a:r>
            <a:r>
              <a:rPr lang="nl-BE" sz="3600"/>
              <a:t>pedagogische begeleiding </a:t>
            </a:r>
            <a:r>
              <a:rPr lang="nl-BE" sz="3600" dirty="0"/>
              <a:t>te </a:t>
            </a:r>
            <a:r>
              <a:rPr lang="nl-BE" sz="3600" i="1" dirty="0"/>
              <a:t>pleasen</a:t>
            </a:r>
            <a:r>
              <a:rPr lang="nl-BE" sz="3600" dirty="0"/>
              <a:t> </a:t>
            </a:r>
          </a:p>
          <a:p>
            <a:pPr marL="0" indent="0">
              <a:lnSpc>
                <a:spcPct val="160000"/>
              </a:lnSpc>
              <a:buNone/>
            </a:pPr>
            <a:r>
              <a:rPr lang="nl-BE" sz="3600" dirty="0"/>
              <a:t>maar om de hersens van je leerlingen te </a:t>
            </a:r>
            <a:r>
              <a:rPr lang="nl-BE" sz="3600" i="1" dirty="0"/>
              <a:t>teasen</a:t>
            </a:r>
            <a:r>
              <a:rPr lang="nl-BE" dirty="0"/>
              <a:t>!</a:t>
            </a:r>
          </a:p>
        </p:txBody>
      </p:sp>
      <p:pic>
        <p:nvPicPr>
          <p:cNvPr id="1026" name="Picture 2" descr="ONTSPANNEND LEREN TIJDENS DE ZOMERSCHOOL - Lier Belicht">
            <a:extLst>
              <a:ext uri="{FF2B5EF4-FFF2-40B4-BE49-F238E27FC236}">
                <a16:creationId xmlns:a16="http://schemas.microsoft.com/office/drawing/2014/main" id="{C36CD231-69E0-FC33-C34A-88E6DF737A9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91944" y="2421392"/>
            <a:ext cx="4495800" cy="3371850"/>
          </a:xfrm>
          <a:prstGeom prst="rect">
            <a:avLst/>
          </a:prstGeom>
          <a:noFill/>
          <a:extLst>
            <a:ext uri="{909E8E84-426E-40DD-AFC4-6F175D3DCCD1}">
              <a14:hiddenFill xmlns:a14="http://schemas.microsoft.com/office/drawing/2010/main">
                <a:solidFill>
                  <a:srgbClr val="FFFFFF"/>
                </a:solidFill>
              </a14:hiddenFill>
            </a:ext>
          </a:extLst>
        </p:spPr>
      </p:pic>
      <p:pic>
        <p:nvPicPr>
          <p:cNvPr id="5" name="Afbeelding 4">
            <a:extLst>
              <a:ext uri="{FF2B5EF4-FFF2-40B4-BE49-F238E27FC236}">
                <a16:creationId xmlns:a16="http://schemas.microsoft.com/office/drawing/2014/main" id="{3CE1DEC2-5E87-B0A9-2B2E-1446149EC425}"/>
              </a:ext>
            </a:extLst>
          </p:cNvPr>
          <p:cNvPicPr>
            <a:picLocks noChangeAspect="1"/>
          </p:cNvPicPr>
          <p:nvPr/>
        </p:nvPicPr>
        <p:blipFill>
          <a:blip r:embed="rId3"/>
          <a:stretch>
            <a:fillRect/>
          </a:stretch>
        </p:blipFill>
        <p:spPr>
          <a:xfrm>
            <a:off x="2732741" y="525123"/>
            <a:ext cx="6463961" cy="1292792"/>
          </a:xfrm>
          <a:prstGeom prst="rect">
            <a:avLst/>
          </a:prstGeom>
        </p:spPr>
      </p:pic>
      <p:sp>
        <p:nvSpPr>
          <p:cNvPr id="6" name="Tekstvak 5">
            <a:extLst>
              <a:ext uri="{FF2B5EF4-FFF2-40B4-BE49-F238E27FC236}">
                <a16:creationId xmlns:a16="http://schemas.microsoft.com/office/drawing/2014/main" id="{4A5894B1-F4D6-EF58-B3CA-AC30C4A22D02}"/>
              </a:ext>
            </a:extLst>
          </p:cNvPr>
          <p:cNvSpPr txBox="1"/>
          <p:nvPr/>
        </p:nvSpPr>
        <p:spPr>
          <a:xfrm>
            <a:off x="881743" y="6128657"/>
            <a:ext cx="6463961" cy="369332"/>
          </a:xfrm>
          <a:prstGeom prst="rect">
            <a:avLst/>
          </a:prstGeom>
          <a:noFill/>
        </p:spPr>
        <p:txBody>
          <a:bodyPr wrap="square" rtlCol="0">
            <a:spAutoFit/>
          </a:bodyPr>
          <a:lstStyle/>
          <a:p>
            <a:r>
              <a:rPr lang="nl-BE" dirty="0">
                <a:solidFill>
                  <a:srgbClr val="0070C0"/>
                </a:solidFill>
              </a:rPr>
              <a:t>Vragen of opmerkingen: michel.janssens@pxl.be</a:t>
            </a:r>
          </a:p>
        </p:txBody>
      </p:sp>
    </p:spTree>
    <p:extLst>
      <p:ext uri="{BB962C8B-B14F-4D97-AF65-F5344CB8AC3E}">
        <p14:creationId xmlns:p14="http://schemas.microsoft.com/office/powerpoint/2010/main" val="20168680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48356F-1A0A-BCEA-CA5C-BB36FE04297C}"/>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9A297D98-4328-023B-E5E4-4EA210D98C12}"/>
              </a:ext>
            </a:extLst>
          </p:cNvPr>
          <p:cNvSpPr>
            <a:spLocks noGrp="1"/>
          </p:cNvSpPr>
          <p:nvPr>
            <p:ph type="title"/>
          </p:nvPr>
        </p:nvSpPr>
        <p:spPr/>
        <p:txBody>
          <a:bodyPr/>
          <a:lstStyle/>
          <a:p>
            <a:r>
              <a:rPr lang="nl-BE" dirty="0"/>
              <a:t>Doel van actualiteit = HEFBOOM</a:t>
            </a:r>
          </a:p>
        </p:txBody>
      </p:sp>
      <p:sp>
        <p:nvSpPr>
          <p:cNvPr id="3" name="Tijdelijke aanduiding voor inhoud 2">
            <a:extLst>
              <a:ext uri="{FF2B5EF4-FFF2-40B4-BE49-F238E27FC236}">
                <a16:creationId xmlns:a16="http://schemas.microsoft.com/office/drawing/2014/main" id="{B635E777-2E61-E5F8-9693-6EFAFC865D43}"/>
              </a:ext>
            </a:extLst>
          </p:cNvPr>
          <p:cNvSpPr>
            <a:spLocks noGrp="1"/>
          </p:cNvSpPr>
          <p:nvPr>
            <p:ph idx="1"/>
          </p:nvPr>
        </p:nvSpPr>
        <p:spPr/>
        <p:txBody>
          <a:bodyPr>
            <a:normAutofit lnSpcReduction="10000"/>
          </a:bodyPr>
          <a:lstStyle/>
          <a:p>
            <a:r>
              <a:rPr lang="nl-BE" dirty="0"/>
              <a:t>Welk doel heb je met actualiteit voor ogen?</a:t>
            </a:r>
          </a:p>
          <a:p>
            <a:pPr lvl="1"/>
            <a:r>
              <a:rPr lang="nl-BE" dirty="0"/>
              <a:t>Economische inhoud aanbrengen conform leerplandoel op een manier die voldoet aan effectieve didactiek</a:t>
            </a:r>
          </a:p>
          <a:p>
            <a:pPr marL="914400" lvl="2" indent="0">
              <a:buNone/>
            </a:pPr>
            <a:r>
              <a:rPr lang="nl-BE" dirty="0"/>
              <a:t>Bv. (KOV-2de graad D) LPD 14</a:t>
            </a:r>
          </a:p>
          <a:p>
            <a:pPr marL="914400" lvl="2" indent="0">
              <a:buNone/>
            </a:pPr>
            <a:r>
              <a:rPr lang="nl-BE" i="1" dirty="0">
                <a:solidFill>
                  <a:srgbClr val="0070C0"/>
                </a:solidFill>
              </a:rPr>
              <a:t>De leerlingen verklaren aan de hand van voorbeelden uit de economische actualiteit de rol van de lokale, nationale en internationale overheid in de economie.</a:t>
            </a:r>
          </a:p>
          <a:p>
            <a:pPr lvl="1"/>
            <a:r>
              <a:rPr lang="nl-BE" dirty="0"/>
              <a:t>Doelen uit andere domeinen: </a:t>
            </a:r>
          </a:p>
          <a:p>
            <a:pPr lvl="2"/>
            <a:r>
              <a:rPr lang="nl-BE" dirty="0"/>
              <a:t>informatie- en taalvaardigheid (bv. tekst interpreteren)</a:t>
            </a:r>
          </a:p>
          <a:p>
            <a:pPr lvl="2"/>
            <a:r>
              <a:rPr lang="nl-BE" dirty="0"/>
              <a:t>creatief werken met ict (bv. mindmap maken) …</a:t>
            </a:r>
          </a:p>
          <a:p>
            <a:pPr lvl="1"/>
            <a:r>
              <a:rPr lang="nl-BE" dirty="0"/>
              <a:t>Actualiteit op zich is geen doel:</a:t>
            </a:r>
          </a:p>
          <a:p>
            <a:pPr lvl="2"/>
            <a:r>
              <a:rPr lang="nl-BE" dirty="0"/>
              <a:t>verwerken in een authentieke taak (opiniestuk schrijven, mindmap maken, via AI een gelijkaardig fictief item creëren …)</a:t>
            </a:r>
          </a:p>
          <a:p>
            <a:pPr lvl="2"/>
            <a:r>
              <a:rPr lang="nl-BE" dirty="0"/>
              <a:t>meerdere doelen nastreven (relaties, terminologie …)</a:t>
            </a:r>
          </a:p>
        </p:txBody>
      </p:sp>
      <p:pic>
        <p:nvPicPr>
          <p:cNvPr id="2050" name="Picture 2" descr="Wat is een Hefboom?">
            <a:extLst>
              <a:ext uri="{FF2B5EF4-FFF2-40B4-BE49-F238E27FC236}">
                <a16:creationId xmlns:a16="http://schemas.microsoft.com/office/drawing/2014/main" id="{703821A5-039F-75BF-4EE7-55C5247ECF0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05256" y="233249"/>
            <a:ext cx="1785258" cy="17852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77177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D892B88-11A6-93EB-170F-3D317F68FB13}"/>
              </a:ext>
            </a:extLst>
          </p:cNvPr>
          <p:cNvSpPr>
            <a:spLocks noGrp="1"/>
          </p:cNvSpPr>
          <p:nvPr>
            <p:ph type="title"/>
          </p:nvPr>
        </p:nvSpPr>
        <p:spPr>
          <a:xfrm>
            <a:off x="4236721" y="647700"/>
            <a:ext cx="2722879" cy="5557838"/>
          </a:xfrm>
        </p:spPr>
        <p:txBody>
          <a:bodyPr anchor="ctr">
            <a:normAutofit/>
          </a:bodyPr>
          <a:lstStyle/>
          <a:p>
            <a:r>
              <a:rPr lang="nl-BE" sz="3600" dirty="0"/>
              <a:t>Voordeel van actualiteit binnen economie</a:t>
            </a:r>
          </a:p>
        </p:txBody>
      </p:sp>
      <p:pic>
        <p:nvPicPr>
          <p:cNvPr id="2050" name="Picture 2" descr="Wijze lessen: twaalf bouwstenen voor effectieve didactiek - Wij-leren.nl">
            <a:extLst>
              <a:ext uri="{FF2B5EF4-FFF2-40B4-BE49-F238E27FC236}">
                <a16:creationId xmlns:a16="http://schemas.microsoft.com/office/drawing/2014/main" id="{4A34AE52-2930-6AE2-BE56-3173F489446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6797" r="8086"/>
          <a:stretch>
            <a:fillRect/>
          </a:stretch>
        </p:blipFill>
        <p:spPr bwMode="auto">
          <a:xfrm>
            <a:off x="20" y="-1"/>
            <a:ext cx="4143544" cy="6856413"/>
          </a:xfrm>
          <a:custGeom>
            <a:avLst/>
            <a:gdLst/>
            <a:ahLst/>
            <a:cxnLst/>
            <a:rect l="l" t="t" r="r" b="b"/>
            <a:pathLst>
              <a:path w="4143564" h="6856413">
                <a:moveTo>
                  <a:pt x="0" y="0"/>
                </a:moveTo>
                <a:lnTo>
                  <a:pt x="4141667" y="0"/>
                </a:lnTo>
                <a:lnTo>
                  <a:pt x="4141086" y="145208"/>
                </a:lnTo>
                <a:cubicBezTo>
                  <a:pt x="4109790" y="1611281"/>
                  <a:pt x="3796834" y="3077353"/>
                  <a:pt x="4047199" y="4543426"/>
                </a:cubicBezTo>
                <a:cubicBezTo>
                  <a:pt x="4172382" y="5276463"/>
                  <a:pt x="4156734" y="6009499"/>
                  <a:pt x="4105878" y="6742536"/>
                </a:cubicBezTo>
                <a:lnTo>
                  <a:pt x="4096763" y="6856413"/>
                </a:lnTo>
                <a:lnTo>
                  <a:pt x="0" y="6856413"/>
                </a:lnTo>
                <a:close/>
              </a:path>
            </a:pathLst>
          </a:custGeom>
          <a:noFill/>
          <a:extLst>
            <a:ext uri="{909E8E84-426E-40DD-AFC4-6F175D3DCCD1}">
              <a14:hiddenFill xmlns:a14="http://schemas.microsoft.com/office/drawing/2010/main">
                <a:solidFill>
                  <a:srgbClr val="FFFFFF"/>
                </a:solidFill>
              </a14:hiddenFill>
            </a:ext>
          </a:extLst>
        </p:spPr>
      </p:pic>
      <p:sp>
        <p:nvSpPr>
          <p:cNvPr id="3" name="Tijdelijke aanduiding voor inhoud 2">
            <a:extLst>
              <a:ext uri="{FF2B5EF4-FFF2-40B4-BE49-F238E27FC236}">
                <a16:creationId xmlns:a16="http://schemas.microsoft.com/office/drawing/2014/main" id="{2247CCB2-05C9-C345-CC64-A787FE727E58}"/>
              </a:ext>
            </a:extLst>
          </p:cNvPr>
          <p:cNvSpPr>
            <a:spLocks noGrp="1"/>
          </p:cNvSpPr>
          <p:nvPr>
            <p:ph idx="1"/>
          </p:nvPr>
        </p:nvSpPr>
        <p:spPr>
          <a:xfrm>
            <a:off x="6838546" y="647700"/>
            <a:ext cx="4941650" cy="5928198"/>
          </a:xfrm>
        </p:spPr>
        <p:txBody>
          <a:bodyPr anchor="ctr">
            <a:normAutofit/>
          </a:bodyPr>
          <a:lstStyle/>
          <a:p>
            <a:endParaRPr lang="nl-BE" sz="1800" dirty="0"/>
          </a:p>
          <a:p>
            <a:endParaRPr lang="nl-BE" sz="1800" dirty="0"/>
          </a:p>
          <a:p>
            <a:r>
              <a:rPr lang="nl-BE" sz="1800" dirty="0">
                <a:solidFill>
                  <a:srgbClr val="0070C0"/>
                </a:solidFill>
              </a:rPr>
              <a:t>12 bouwstenen effectieve didactiek </a:t>
            </a:r>
            <a:br>
              <a:rPr lang="nl-BE" sz="1800" dirty="0">
                <a:solidFill>
                  <a:srgbClr val="0070C0"/>
                </a:solidFill>
              </a:rPr>
            </a:br>
            <a:r>
              <a:rPr lang="nl-BE" sz="1800" dirty="0">
                <a:solidFill>
                  <a:srgbClr val="0070C0"/>
                </a:solidFill>
              </a:rPr>
              <a:t>(Tim Surma): </a:t>
            </a:r>
          </a:p>
          <a:p>
            <a:pPr lvl="1"/>
            <a:r>
              <a:rPr lang="nl-NL" sz="1800" dirty="0"/>
              <a:t>Wetenschappelijk onderbouwd raamwerk</a:t>
            </a:r>
          </a:p>
          <a:p>
            <a:pPr lvl="1"/>
            <a:r>
              <a:rPr lang="nl-NL" sz="1800" dirty="0"/>
              <a:t>Lessen beter en actiever te maken</a:t>
            </a:r>
            <a:r>
              <a:rPr lang="nl-BE" sz="1800" dirty="0"/>
              <a:t> </a:t>
            </a:r>
          </a:p>
          <a:p>
            <a:pPr lvl="1"/>
            <a:endParaRPr lang="nl-BE" sz="1800" dirty="0"/>
          </a:p>
          <a:p>
            <a:r>
              <a:rPr lang="nl-BE" sz="1800" dirty="0">
                <a:solidFill>
                  <a:srgbClr val="0070C0"/>
                </a:solidFill>
              </a:rPr>
              <a:t>Elementen uit de 12 bouwstenen:</a:t>
            </a:r>
          </a:p>
          <a:p>
            <a:pPr lvl="1"/>
            <a:r>
              <a:rPr lang="nl-BE" sz="1800" dirty="0"/>
              <a:t>Opwekken van interesse</a:t>
            </a:r>
          </a:p>
          <a:p>
            <a:pPr lvl="2"/>
            <a:r>
              <a:rPr lang="nl-BE" sz="1800" dirty="0"/>
              <a:t>Denk aan interesse voor programma’s van Kamal</a:t>
            </a:r>
          </a:p>
          <a:p>
            <a:pPr lvl="1"/>
            <a:r>
              <a:rPr lang="nl-BE" sz="1800" dirty="0"/>
              <a:t>Kennis opfrissen</a:t>
            </a:r>
          </a:p>
          <a:p>
            <a:pPr lvl="2"/>
            <a:r>
              <a:rPr lang="nl-BE" sz="1800" dirty="0"/>
              <a:t>Hoe zat het alweer met de stijging van inflatie?</a:t>
            </a:r>
          </a:p>
          <a:p>
            <a:pPr lvl="1"/>
            <a:r>
              <a:rPr lang="nl-BE" sz="1800" dirty="0"/>
              <a:t>Leerstof concreet maken </a:t>
            </a:r>
            <a:br>
              <a:rPr lang="nl-BE" sz="1800" dirty="0"/>
            </a:br>
            <a:r>
              <a:rPr lang="nl-BE" sz="1800" dirty="0"/>
              <a:t>(bv. afbeelding, tekst, video)</a:t>
            </a:r>
          </a:p>
          <a:p>
            <a:pPr lvl="1"/>
            <a:r>
              <a:rPr lang="nl-BE" sz="1800" dirty="0"/>
              <a:t>Theorie uitleggen</a:t>
            </a:r>
          </a:p>
          <a:p>
            <a:pPr lvl="1"/>
            <a:r>
              <a:rPr lang="nl-BE" sz="1800" dirty="0"/>
              <a:t>Treffend in beeld brengen</a:t>
            </a:r>
          </a:p>
          <a:p>
            <a:pPr marL="457200" lvl="1" indent="0">
              <a:buNone/>
            </a:pPr>
            <a:endParaRPr lang="nl-BE" sz="1700" dirty="0"/>
          </a:p>
          <a:p>
            <a:endParaRPr lang="nl-BE" sz="1700" dirty="0"/>
          </a:p>
          <a:p>
            <a:endParaRPr lang="nl-BE" sz="1700" dirty="0"/>
          </a:p>
        </p:txBody>
      </p:sp>
    </p:spTree>
    <p:extLst>
      <p:ext uri="{BB962C8B-B14F-4D97-AF65-F5344CB8AC3E}">
        <p14:creationId xmlns:p14="http://schemas.microsoft.com/office/powerpoint/2010/main" val="35829325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873AEC2-D0B8-7F12-2CDE-7700D7A38CC8}"/>
              </a:ext>
            </a:extLst>
          </p:cNvPr>
          <p:cNvSpPr>
            <a:spLocks noGrp="1"/>
          </p:cNvSpPr>
          <p:nvPr>
            <p:ph type="title"/>
          </p:nvPr>
        </p:nvSpPr>
        <p:spPr/>
        <p:txBody>
          <a:bodyPr/>
          <a:lstStyle/>
          <a:p>
            <a:r>
              <a:rPr lang="nl-BE" dirty="0"/>
              <a:t>Actualiteit als hefboom</a:t>
            </a:r>
          </a:p>
        </p:txBody>
      </p:sp>
      <p:pic>
        <p:nvPicPr>
          <p:cNvPr id="7" name="Afbeelding 6">
            <a:extLst>
              <a:ext uri="{FF2B5EF4-FFF2-40B4-BE49-F238E27FC236}">
                <a16:creationId xmlns:a16="http://schemas.microsoft.com/office/drawing/2014/main" id="{356D8487-345E-3842-7101-C209F0F07175}"/>
              </a:ext>
            </a:extLst>
          </p:cNvPr>
          <p:cNvPicPr>
            <a:picLocks noChangeAspect="1"/>
          </p:cNvPicPr>
          <p:nvPr/>
        </p:nvPicPr>
        <p:blipFill>
          <a:blip r:embed="rId2"/>
          <a:srcRect t="36094"/>
          <a:stretch>
            <a:fillRect/>
          </a:stretch>
        </p:blipFill>
        <p:spPr>
          <a:xfrm>
            <a:off x="414620" y="1825624"/>
            <a:ext cx="10059804" cy="1412389"/>
          </a:xfrm>
          <a:prstGeom prst="rect">
            <a:avLst/>
          </a:prstGeom>
        </p:spPr>
      </p:pic>
      <p:pic>
        <p:nvPicPr>
          <p:cNvPr id="9" name="Afbeelding 8">
            <a:extLst>
              <a:ext uri="{FF2B5EF4-FFF2-40B4-BE49-F238E27FC236}">
                <a16:creationId xmlns:a16="http://schemas.microsoft.com/office/drawing/2014/main" id="{9A1A4379-46BF-C4C1-D500-AB53F20867A9}"/>
              </a:ext>
            </a:extLst>
          </p:cNvPr>
          <p:cNvPicPr>
            <a:picLocks noChangeAspect="1"/>
          </p:cNvPicPr>
          <p:nvPr/>
        </p:nvPicPr>
        <p:blipFill>
          <a:blip r:embed="rId3"/>
          <a:stretch>
            <a:fillRect/>
          </a:stretch>
        </p:blipFill>
        <p:spPr>
          <a:xfrm>
            <a:off x="5068645" y="2864979"/>
            <a:ext cx="5973009" cy="3524742"/>
          </a:xfrm>
          <a:prstGeom prst="rect">
            <a:avLst/>
          </a:prstGeom>
        </p:spPr>
      </p:pic>
    </p:spTree>
    <p:extLst>
      <p:ext uri="{BB962C8B-B14F-4D97-AF65-F5344CB8AC3E}">
        <p14:creationId xmlns:p14="http://schemas.microsoft.com/office/powerpoint/2010/main" val="244439243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Kantoorth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E7E93CBFC38E54D87FA63F1E3C6A34D" ma:contentTypeVersion="19" ma:contentTypeDescription="Een nieuw document maken." ma:contentTypeScope="" ma:versionID="137b7eee94086de374232247cad505b4">
  <xsd:schema xmlns:xsd="http://www.w3.org/2001/XMLSchema" xmlns:xs="http://www.w3.org/2001/XMLSchema" xmlns:p="http://schemas.microsoft.com/office/2006/metadata/properties" xmlns:ns1="http://schemas.microsoft.com/sharepoint/v3" xmlns:ns2="b502e29a-d16a-4e44-9798-14c0d5450e23" xmlns:ns3="aca5fac5-7c6d-418b-ab45-1d1eff5043ed" xmlns:ns4="f0974581-4bbf-443e-902f-14073e9fb4f6" targetNamespace="http://schemas.microsoft.com/office/2006/metadata/properties" ma:root="true" ma:fieldsID="7e0e0c6cdfdbfc7cc9c9cd741c42703a" ns1:_="" ns2:_="" ns3:_="" ns4:_="">
    <xsd:import namespace="http://schemas.microsoft.com/sharepoint/v3"/>
    <xsd:import namespace="b502e29a-d16a-4e44-9798-14c0d5450e23"/>
    <xsd:import namespace="aca5fac5-7c6d-418b-ab45-1d1eff5043ed"/>
    <xsd:import namespace="f0974581-4bbf-443e-902f-14073e9fb4f6"/>
    <xsd:element name="properties">
      <xsd:complexType>
        <xsd:sequence>
          <xsd:element name="documentManagement">
            <xsd:complexType>
              <xsd:all>
                <xsd:element ref="ns1:PublishingStartDate" minOccurs="0"/>
                <xsd:element ref="ns1:PublishingExpirationDate" minOccurs="0"/>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lcf76f155ced4ddcb4097134ff3c332f" minOccurs="0"/>
                <xsd:element ref="ns4: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Begindatum van de planning" ma:description="Geplande begindatum is een sitekolom die door de publicatiefunctie gemaakt wordt. Het wordt gebruikt om een specifieke datum en tijd op te geven waarop de pagina voor het eerst verschijnt voor sitebezoekers." ma:hidden="true" ma:internalName="PublishingStartDate">
      <xsd:simpleType>
        <xsd:restriction base="dms:Unknown"/>
      </xsd:simpleType>
    </xsd:element>
    <xsd:element name="PublishingExpirationDate" ma:index="9" nillable="true" ma:displayName="Einddatum van de planning" ma:description="Geplande einddatum is een sitekolom die door de publicatiefunctie gemaakt wordt. Het wordt gebruikt om een specifieke datum en tijd op te geven waarop de pagina niet langer verschijnt voor sitebezoekers." ma:hidden="tru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502e29a-d16a-4e44-9798-14c0d5450e23"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AutoTags" ma:index="16" nillable="true" ma:displayName="Tags" ma:internalName="MediaServiceAutoTags"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hidden="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Afbeeldingtags" ma:readOnly="false" ma:fieldId="{5cf76f15-5ced-4ddc-b409-7134ff3c332f}" ma:taxonomyMulti="true" ma:sspId="4d49524a-21d1-44ef-b988-918b9b433750"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aca5fac5-7c6d-418b-ab45-1d1eff5043ed" elementFormDefault="qualified">
    <xsd:import namespace="http://schemas.microsoft.com/office/2006/documentManagement/types"/>
    <xsd:import namespace="http://schemas.microsoft.com/office/infopath/2007/PartnerControls"/>
    <xsd:element name="SharedWithUsers" ma:index="12" nillable="true" ma:displayName="Gedeeld met"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Gedeeld met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0974581-4bbf-443e-902f-14073e9fb4f6" elementFormDefault="qualified">
    <xsd:import namespace="http://schemas.microsoft.com/office/2006/documentManagement/types"/>
    <xsd:import namespace="http://schemas.microsoft.com/office/infopath/2007/PartnerControls"/>
    <xsd:element name="TaxCatchAll" ma:index="24" nillable="true" ma:displayName="Taxonomy Catch All Column" ma:hidden="true" ma:list="{6dc7161d-7d4f-44b4-ac12-062631ea3a4c}" ma:internalName="TaxCatchAll" ma:showField="CatchAllData" ma:web="aca5fac5-7c6d-418b-ab45-1d1eff5043ed">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502e29a-d16a-4e44-9798-14c0d5450e23">
      <Terms xmlns="http://schemas.microsoft.com/office/infopath/2007/PartnerControls"/>
    </lcf76f155ced4ddcb4097134ff3c332f>
    <TaxCatchAll xmlns="f0974581-4bbf-443e-902f-14073e9fb4f6" xsi:nil="true"/>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85E31555-09C9-477D-801D-6B8A3BFC8473}">
  <ds:schemaRefs>
    <ds:schemaRef ds:uri="http://schemas.microsoft.com/sharepoint/v3/contenttype/forms"/>
  </ds:schemaRefs>
</ds:datastoreItem>
</file>

<file path=customXml/itemProps2.xml><?xml version="1.0" encoding="utf-8"?>
<ds:datastoreItem xmlns:ds="http://schemas.openxmlformats.org/officeDocument/2006/customXml" ds:itemID="{6704AAED-E05B-46B2-A18E-59F53182BBB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b502e29a-d16a-4e44-9798-14c0d5450e23"/>
    <ds:schemaRef ds:uri="aca5fac5-7c6d-418b-ab45-1d1eff5043ed"/>
    <ds:schemaRef ds:uri="f0974581-4bbf-443e-902f-14073e9fb4f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E3254D4-40E4-4944-9A52-D2B3C17EC024}">
  <ds:schemaRefs>
    <ds:schemaRef ds:uri="http://schemas.microsoft.com/office/2006/documentManagement/types"/>
    <ds:schemaRef ds:uri="http://purl.org/dc/dcmitype/"/>
    <ds:schemaRef ds:uri="http://purl.org/dc/elements/1.1/"/>
    <ds:schemaRef ds:uri="http://www.w3.org/XML/1998/namespace"/>
    <ds:schemaRef ds:uri="b502e29a-d16a-4e44-9798-14c0d5450e23"/>
    <ds:schemaRef ds:uri="http://schemas.microsoft.com/sharepoint/v3"/>
    <ds:schemaRef ds:uri="http://schemas.microsoft.com/office/infopath/2007/PartnerControls"/>
    <ds:schemaRef ds:uri="aca5fac5-7c6d-418b-ab45-1d1eff5043ed"/>
    <ds:schemaRef ds:uri="http://schemas.microsoft.com/office/2006/metadata/properties"/>
    <ds:schemaRef ds:uri="http://schemas.openxmlformats.org/package/2006/metadata/core-properties"/>
    <ds:schemaRef ds:uri="f0974581-4bbf-443e-902f-14073e9fb4f6"/>
    <ds:schemaRef ds:uri="http://purl.org/dc/terms/"/>
  </ds:schemaRefs>
</ds:datastoreItem>
</file>

<file path=docMetadata/LabelInfo.xml><?xml version="1.0" encoding="utf-8"?>
<clbl:labelList xmlns:clbl="http://schemas.microsoft.com/office/2020/mipLabelMetadata">
  <clbl:label id="{0bff66c5-45db-46ed-8b81-87959e069b90}" enabled="0" method="" siteId="{0bff66c5-45db-46ed-8b81-87959e069b90}" removed="1"/>
</clbl:labelList>
</file>

<file path=docProps/app.xml><?xml version="1.0" encoding="utf-8"?>
<Properties xmlns="http://schemas.openxmlformats.org/officeDocument/2006/extended-properties" xmlns:vt="http://schemas.openxmlformats.org/officeDocument/2006/docPropsVTypes">
  <Template/>
  <TotalTime>780</TotalTime>
  <Words>6594</Words>
  <Application>Microsoft Office PowerPoint</Application>
  <PresentationFormat>Breedbeeld</PresentationFormat>
  <Paragraphs>853</Paragraphs>
  <Slides>68</Slides>
  <Notes>50</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68</vt:i4>
      </vt:variant>
    </vt:vector>
  </HeadingPairs>
  <TitlesOfParts>
    <vt:vector size="73" baseType="lpstr">
      <vt:lpstr>Aptos</vt:lpstr>
      <vt:lpstr>Aptos Display</vt:lpstr>
      <vt:lpstr>Arial</vt:lpstr>
      <vt:lpstr>Wingdings</vt:lpstr>
      <vt:lpstr>Kantoorthema</vt:lpstr>
      <vt:lpstr>PowerPoint-presentatie</vt:lpstr>
      <vt:lpstr>Leerplannen economie</vt:lpstr>
      <vt:lpstr>Wat is actualiteit?</vt:lpstr>
      <vt:lpstr>Leerlijn actualiteit</vt:lpstr>
      <vt:lpstr>Bronnen</vt:lpstr>
      <vt:lpstr>Bronnen</vt:lpstr>
      <vt:lpstr>Doel van actualiteit = HEFBOOM</vt:lpstr>
      <vt:lpstr>Voordeel van actualiteit binnen economie</vt:lpstr>
      <vt:lpstr>Actualiteit als hefboom</vt:lpstr>
      <vt:lpstr>Actualiteit als hefboom</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lpstr>PowerPoint-presentatie</vt:lpstr>
    </vt:vector>
  </TitlesOfParts>
  <Company>Hogeschool PXL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Michel Janssens</dc:creator>
  <cp:lastModifiedBy>Michel Janssens</cp:lastModifiedBy>
  <cp:revision>15</cp:revision>
  <cp:lastPrinted>2026-04-28T11:18:01Z</cp:lastPrinted>
  <dcterms:created xsi:type="dcterms:W3CDTF">2026-03-31T18:57:33Z</dcterms:created>
  <dcterms:modified xsi:type="dcterms:W3CDTF">2026-04-29T12:28:56Z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0x010100FE7E93CBFC38E54D87FA63F1E3C6A34D</vt:lpwstr>
  </property>
  <property fmtid="{D5CDD505-2E9C-101B-9397-08002B2CF9AE}" pid="3" name="MediaServiceImageTags">
    <vt:lpwstr/>
  </property>
</Properties>
</file>